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8" r:id="rId2"/>
    <p:sldId id="257" r:id="rId3"/>
    <p:sldId id="264" r:id="rId4"/>
    <p:sldId id="259" r:id="rId5"/>
    <p:sldId id="260" r:id="rId6"/>
    <p:sldId id="263" r:id="rId7"/>
    <p:sldId id="262" r:id="rId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B32"/>
    <a:srgbClr val="63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54" autoAdjust="0"/>
  </p:normalViewPr>
  <p:slideViewPr>
    <p:cSldViewPr snapToGrid="0" snapToObjects="1"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B4F6F-87D5-4B8F-95FE-743D5F83D73B}" type="datetimeFigureOut">
              <a:rPr lang="pl-PL" smtClean="0"/>
              <a:t>03.07.2019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4E29F-5BEC-49F2-AE75-8167090C45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7746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89A3-2835-F44A-9E71-F5271DCD5B6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7BF-7BC4-8149-92A1-9587CAA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89A3-2835-F44A-9E71-F5271DCD5B6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7BF-7BC4-8149-92A1-9587CAA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5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89A3-2835-F44A-9E71-F5271DCD5B6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7BF-7BC4-8149-92A1-9587CAA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3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89A3-2835-F44A-9E71-F5271DCD5B6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7BF-7BC4-8149-92A1-9587CAA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7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89A3-2835-F44A-9E71-F5271DCD5B6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7BF-7BC4-8149-92A1-9587CAA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5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89A3-2835-F44A-9E71-F5271DCD5B6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7BF-7BC4-8149-92A1-9587CAA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8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89A3-2835-F44A-9E71-F5271DCD5B6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7BF-7BC4-8149-92A1-9587CAA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67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89A3-2835-F44A-9E71-F5271DCD5B6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7BF-7BC4-8149-92A1-9587CAA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1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89A3-2835-F44A-9E71-F5271DCD5B6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7BF-7BC4-8149-92A1-9587CAA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9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89A3-2835-F44A-9E71-F5271DCD5B6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7BF-7BC4-8149-92A1-9587CAA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2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89A3-2835-F44A-9E71-F5271DCD5B6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6F7BF-7BC4-8149-92A1-9587CAA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3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889A3-2835-F44A-9E71-F5271DCD5B6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6F7BF-7BC4-8149-92A1-9587CAA37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5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4399"/>
            <a:ext cx="9144000" cy="4445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599" y="2724149"/>
            <a:ext cx="3285067" cy="2432051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pl-PL" sz="5200" b="1" baseline="30000" dirty="0" smtClean="0">
                <a:solidFill>
                  <a:srgbClr val="FFFFFF"/>
                </a:solidFill>
              </a:rPr>
              <a:t>Spotkanie informacyjne na temat projektu </a:t>
            </a:r>
            <a:r>
              <a:rPr lang="pl-PL" sz="5200" b="1" baseline="30000" dirty="0" err="1" smtClean="0">
                <a:solidFill>
                  <a:srgbClr val="FFFFFF"/>
                </a:solidFill>
              </a:rPr>
              <a:t>BeePathNet</a:t>
            </a:r>
            <a:endParaRPr lang="en-US" sz="5200" b="1" baseline="30000" dirty="0" smtClean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81" y="227974"/>
            <a:ext cx="4051300" cy="151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803" y="287117"/>
            <a:ext cx="1422400" cy="3937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117600" y="5156200"/>
            <a:ext cx="2954867" cy="423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hr-HR" sz="3400" baseline="30000" dirty="0" smtClean="0">
                <a:solidFill>
                  <a:schemeClr val="bg1"/>
                </a:solidFill>
              </a:rPr>
              <a:t>Bydgoszcz, </a:t>
            </a:r>
            <a:r>
              <a:rPr lang="sl-SI" sz="3400" baseline="30000" dirty="0" smtClean="0">
                <a:solidFill>
                  <a:schemeClr val="bg1"/>
                </a:solidFill>
              </a:rPr>
              <a:t>27.06.2019</a:t>
            </a:r>
            <a:endParaRPr lang="en-US" sz="3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184399"/>
            <a:ext cx="4572000" cy="3771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150" y="6184899"/>
            <a:ext cx="59817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03" y="287117"/>
            <a:ext cx="1422400" cy="39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231775"/>
            <a:ext cx="431800" cy="50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59000" y="2202629"/>
            <a:ext cx="6448203" cy="230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l-PL" sz="2400" baseline="30000" dirty="0" smtClean="0"/>
              <a:t>- przedstawienie informacji na temat projektu </a:t>
            </a:r>
            <a:r>
              <a:rPr lang="pl-PL" sz="2400" baseline="30000" dirty="0" err="1" smtClean="0"/>
              <a:t>BeePathNet</a:t>
            </a:r>
            <a:endParaRPr lang="pl-PL" sz="2400" baseline="30000" dirty="0" smtClean="0"/>
          </a:p>
          <a:p>
            <a:pPr>
              <a:lnSpc>
                <a:spcPct val="110000"/>
              </a:lnSpc>
            </a:pPr>
            <a:r>
              <a:rPr lang="pl-PL" sz="2400" baseline="30000" dirty="0" smtClean="0"/>
              <a:t>- prezentacja dobrych praktyk dotyczących pszczelarstwa miejskiego </a:t>
            </a:r>
            <a:br>
              <a:rPr lang="pl-PL" sz="2400" baseline="30000" dirty="0" smtClean="0"/>
            </a:br>
            <a:r>
              <a:rPr lang="pl-PL" sz="2400" baseline="30000" dirty="0" smtClean="0"/>
              <a:t>  na przykładzie działań miasta Lublany, Słowenia</a:t>
            </a:r>
          </a:p>
          <a:p>
            <a:pPr>
              <a:lnSpc>
                <a:spcPct val="110000"/>
              </a:lnSpc>
            </a:pPr>
            <a:r>
              <a:rPr lang="pl-PL" sz="2400" baseline="30000" dirty="0" smtClean="0"/>
              <a:t>- omówienie wymagań jakie należy spełnić przy budowie pasieki miejskiej</a:t>
            </a:r>
          </a:p>
          <a:p>
            <a:pPr>
              <a:lnSpc>
                <a:spcPct val="110000"/>
              </a:lnSpc>
            </a:pPr>
            <a:r>
              <a:rPr lang="pl-PL" sz="2400" baseline="30000" dirty="0" smtClean="0"/>
              <a:t>- dyskusja – potencjalne lokalizacje pasieki miejskiej</a:t>
            </a:r>
          </a:p>
          <a:p>
            <a:pPr>
              <a:lnSpc>
                <a:spcPct val="110000"/>
              </a:lnSpc>
            </a:pPr>
            <a:endParaRPr lang="pl-PL" sz="2000" b="1" baseline="30000" dirty="0"/>
          </a:p>
          <a:p>
            <a:pPr>
              <a:lnSpc>
                <a:spcPct val="110000"/>
              </a:lnSpc>
            </a:pPr>
            <a:endParaRPr lang="pl-PL" sz="1600" baseline="30000" dirty="0"/>
          </a:p>
          <a:p>
            <a:pPr>
              <a:lnSpc>
                <a:spcPct val="110000"/>
              </a:lnSpc>
            </a:pPr>
            <a:endParaRPr lang="pl-PL" sz="1600" baseline="30000" dirty="0" smtClean="0"/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42925" y="1329109"/>
            <a:ext cx="430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baseline="30000" dirty="0" smtClean="0">
                <a:solidFill>
                  <a:srgbClr val="E97B32"/>
                </a:solidFill>
              </a:rPr>
              <a:t>Plan spotkania</a:t>
            </a:r>
            <a:endParaRPr lang="tr-TR" sz="3600" b="1" baseline="30000" dirty="0">
              <a:solidFill>
                <a:srgbClr val="E97B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03" y="287117"/>
            <a:ext cx="1422400" cy="39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231775"/>
            <a:ext cx="431800" cy="50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59000" y="2202629"/>
            <a:ext cx="6448203" cy="286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l-PL" sz="2000" b="1" baseline="30000" dirty="0" smtClean="0"/>
              <a:t>Tytuł w języku angielskim</a:t>
            </a:r>
            <a:r>
              <a:rPr lang="pl-PL" sz="2000" baseline="30000" dirty="0" smtClean="0"/>
              <a:t> – </a:t>
            </a:r>
            <a:r>
              <a:rPr lang="pl-PL" sz="2000" baseline="30000" dirty="0" err="1" smtClean="0"/>
              <a:t>Building</a:t>
            </a:r>
            <a:r>
              <a:rPr lang="pl-PL" sz="2000" baseline="30000" dirty="0" smtClean="0"/>
              <a:t> and </a:t>
            </a:r>
            <a:r>
              <a:rPr lang="pl-PL" sz="2000" baseline="30000" dirty="0" err="1" smtClean="0"/>
              <a:t>Connecting</a:t>
            </a:r>
            <a:r>
              <a:rPr lang="pl-PL" sz="2000" baseline="30000" dirty="0" smtClean="0"/>
              <a:t> Urban Bee-</a:t>
            </a:r>
            <a:r>
              <a:rPr lang="pl-PL" sz="2000" baseline="30000" dirty="0" err="1" smtClean="0"/>
              <a:t>aware</a:t>
            </a:r>
            <a:r>
              <a:rPr lang="pl-PL" sz="2000" baseline="30000" dirty="0" smtClean="0"/>
              <a:t> </a:t>
            </a:r>
            <a:r>
              <a:rPr lang="pl-PL" sz="2000" baseline="30000" dirty="0" err="1" smtClean="0"/>
              <a:t>Cities</a:t>
            </a:r>
            <a:r>
              <a:rPr lang="pl-PL" sz="2000" baseline="30000" dirty="0" smtClean="0"/>
              <a:t> in Europe</a:t>
            </a:r>
          </a:p>
          <a:p>
            <a:pPr>
              <a:lnSpc>
                <a:spcPct val="110000"/>
              </a:lnSpc>
            </a:pPr>
            <a:r>
              <a:rPr lang="pl-PL" sz="2000" b="1" baseline="30000" dirty="0" smtClean="0"/>
              <a:t>Tytuł w języku polskim</a:t>
            </a:r>
            <a:r>
              <a:rPr lang="pl-PL" sz="2000" baseline="30000" dirty="0" smtClean="0"/>
              <a:t> – Budowanie i łączenie miast świadomych roli pszczół w Europie</a:t>
            </a:r>
          </a:p>
          <a:p>
            <a:pPr>
              <a:lnSpc>
                <a:spcPct val="110000"/>
              </a:lnSpc>
            </a:pPr>
            <a:endParaRPr lang="pl-PL" sz="2000" baseline="30000" dirty="0"/>
          </a:p>
          <a:p>
            <a:pPr>
              <a:lnSpc>
                <a:spcPct val="110000"/>
              </a:lnSpc>
            </a:pPr>
            <a:r>
              <a:rPr lang="pl-PL" sz="2000" b="1" baseline="30000" dirty="0" smtClean="0"/>
              <a:t>Cel projektu:</a:t>
            </a:r>
            <a:r>
              <a:rPr lang="pl-PL" sz="2000" baseline="30000" dirty="0" smtClean="0"/>
              <a:t> popularyzacja i rozwój pszczelarstwa w warunkach miejskich oraz poprawa warunków bytowych owadów zapylających</a:t>
            </a:r>
          </a:p>
          <a:p>
            <a:pPr>
              <a:lnSpc>
                <a:spcPct val="110000"/>
              </a:lnSpc>
            </a:pPr>
            <a:endParaRPr lang="pl-PL" sz="2000" baseline="30000" dirty="0"/>
          </a:p>
          <a:p>
            <a:pPr>
              <a:lnSpc>
                <a:spcPct val="110000"/>
              </a:lnSpc>
            </a:pPr>
            <a:r>
              <a:rPr lang="pl-PL" sz="2000" b="1" baseline="30000" dirty="0" smtClean="0"/>
              <a:t>Realizacja projektu:</a:t>
            </a:r>
          </a:p>
          <a:p>
            <a:pPr>
              <a:lnSpc>
                <a:spcPct val="110000"/>
              </a:lnSpc>
            </a:pPr>
            <a:r>
              <a:rPr lang="pl-PL" sz="2000" baseline="30000" dirty="0" smtClean="0"/>
              <a:t>I Faza: kwiecień 2018 r. - październik 2018 r.</a:t>
            </a:r>
          </a:p>
          <a:p>
            <a:pPr>
              <a:lnSpc>
                <a:spcPct val="110000"/>
              </a:lnSpc>
            </a:pPr>
            <a:r>
              <a:rPr lang="pl-PL" sz="2000" baseline="30000" dirty="0" smtClean="0"/>
              <a:t>II Faza:</a:t>
            </a:r>
            <a:r>
              <a:rPr lang="pl-PL" sz="2000" dirty="0" smtClean="0"/>
              <a:t> </a:t>
            </a:r>
            <a:r>
              <a:rPr lang="pl-PL" sz="2000" baseline="30000" dirty="0" smtClean="0"/>
              <a:t>grudzień 2018 r. - grudzień 2020 r.</a:t>
            </a:r>
          </a:p>
          <a:p>
            <a:pPr>
              <a:lnSpc>
                <a:spcPct val="110000"/>
              </a:lnSpc>
            </a:pPr>
            <a:endParaRPr lang="pl-PL" sz="1600" baseline="30000" dirty="0"/>
          </a:p>
          <a:p>
            <a:pPr>
              <a:lnSpc>
                <a:spcPct val="110000"/>
              </a:lnSpc>
            </a:pPr>
            <a:endParaRPr lang="pl-PL" sz="1600" baseline="30000" dirty="0" smtClean="0"/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42925" y="1329109"/>
            <a:ext cx="4300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baseline="30000" dirty="0" smtClean="0">
                <a:solidFill>
                  <a:srgbClr val="E97B32"/>
                </a:solidFill>
              </a:rPr>
              <a:t>Ogólne informacje </a:t>
            </a:r>
            <a:r>
              <a:rPr lang="pl-PL" sz="3600" b="1" baseline="30000" dirty="0" smtClean="0">
                <a:solidFill>
                  <a:srgbClr val="E97B32"/>
                </a:solidFill>
              </a:rPr>
              <a:t>o projekcie </a:t>
            </a:r>
            <a:r>
              <a:rPr lang="pl-PL" sz="3600" b="1" baseline="30000" dirty="0" err="1" smtClean="0">
                <a:solidFill>
                  <a:srgbClr val="E97B32"/>
                </a:solidFill>
              </a:rPr>
              <a:t>BeePathNet</a:t>
            </a:r>
            <a:endParaRPr lang="tr-TR" sz="3600" b="1" baseline="30000" dirty="0">
              <a:solidFill>
                <a:srgbClr val="E97B32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21" y="4428211"/>
            <a:ext cx="3952121" cy="22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03" y="287117"/>
            <a:ext cx="1422400" cy="39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231775"/>
            <a:ext cx="431800" cy="50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59000" y="2417233"/>
            <a:ext cx="6448203" cy="585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l-PL" sz="2000" b="1" baseline="30000" dirty="0" smtClean="0">
                <a:solidFill>
                  <a:prstClr val="black"/>
                </a:solidFill>
              </a:rPr>
              <a:t>Współfinansowanie:</a:t>
            </a:r>
          </a:p>
          <a:p>
            <a:pPr>
              <a:lnSpc>
                <a:spcPct val="110000"/>
              </a:lnSpc>
            </a:pPr>
            <a:r>
              <a:rPr lang="pl-PL" sz="2000" baseline="30000" dirty="0" smtClean="0">
                <a:solidFill>
                  <a:prstClr val="black"/>
                </a:solidFill>
              </a:rPr>
              <a:t>Program URBACT</a:t>
            </a:r>
          </a:p>
          <a:p>
            <a:pPr>
              <a:lnSpc>
                <a:spcPct val="110000"/>
              </a:lnSpc>
            </a:pPr>
            <a:endParaRPr lang="pl-PL" sz="2000" b="1" baseline="30000" dirty="0" smtClean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r>
              <a:rPr lang="pl-PL" sz="2000" b="1" baseline="30000" dirty="0" smtClean="0">
                <a:solidFill>
                  <a:prstClr val="black"/>
                </a:solidFill>
              </a:rPr>
              <a:t>Budżet </a:t>
            </a:r>
            <a:r>
              <a:rPr lang="pl-PL" sz="2000" b="1" baseline="30000" dirty="0" smtClean="0">
                <a:solidFill>
                  <a:prstClr val="black"/>
                </a:solidFill>
              </a:rPr>
              <a:t>projektu</a:t>
            </a:r>
            <a:r>
              <a:rPr lang="pl-PL" sz="2000" baseline="30000" dirty="0" smtClean="0">
                <a:solidFill>
                  <a:prstClr val="black"/>
                </a:solidFill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pl-PL" sz="2000" baseline="30000" dirty="0" smtClean="0">
                <a:solidFill>
                  <a:prstClr val="black"/>
                </a:solidFill>
              </a:rPr>
              <a:t>599.086,66 EUR, w </a:t>
            </a:r>
            <a:r>
              <a:rPr lang="pl-PL" sz="2000" baseline="30000" dirty="0" smtClean="0">
                <a:solidFill>
                  <a:prstClr val="black"/>
                </a:solidFill>
              </a:rPr>
              <a:t>tym:</a:t>
            </a:r>
            <a:endParaRPr lang="pl-PL" sz="2000" baseline="30000" dirty="0" smtClean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r>
              <a:rPr lang="pl-PL" sz="2000" baseline="30000" dirty="0">
                <a:solidFill>
                  <a:prstClr val="black"/>
                </a:solidFill>
              </a:rPr>
              <a:t>d</a:t>
            </a:r>
            <a:r>
              <a:rPr lang="pl-PL" sz="2000" baseline="30000" dirty="0" smtClean="0">
                <a:solidFill>
                  <a:prstClr val="black"/>
                </a:solidFill>
              </a:rPr>
              <a:t>ofinansowanie z EFRR: 452.286,55 EUR</a:t>
            </a:r>
            <a:endParaRPr lang="pl-PL" sz="2000" baseline="300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endParaRPr lang="pl-PL" sz="2000" baseline="30000" dirty="0" smtClean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r>
              <a:rPr lang="pl-PL" sz="2000" b="1" baseline="30000" dirty="0" smtClean="0">
                <a:solidFill>
                  <a:prstClr val="black"/>
                </a:solidFill>
              </a:rPr>
              <a:t>Budżet Miasta Bydgoszczy</a:t>
            </a:r>
          </a:p>
          <a:p>
            <a:pPr lvl="0">
              <a:lnSpc>
                <a:spcPct val="110000"/>
              </a:lnSpc>
            </a:pPr>
            <a:r>
              <a:rPr lang="pl-PL" sz="2000" baseline="30000" dirty="0" smtClean="0">
                <a:solidFill>
                  <a:prstClr val="black"/>
                </a:solidFill>
              </a:rPr>
              <a:t>79.493,74 </a:t>
            </a:r>
            <a:r>
              <a:rPr lang="pl-PL" sz="2000" baseline="30000" dirty="0">
                <a:solidFill>
                  <a:prstClr val="black"/>
                </a:solidFill>
              </a:rPr>
              <a:t>EUR, w </a:t>
            </a:r>
            <a:r>
              <a:rPr lang="pl-PL" sz="2000" baseline="30000" dirty="0" smtClean="0">
                <a:solidFill>
                  <a:prstClr val="black"/>
                </a:solidFill>
              </a:rPr>
              <a:t>tym:</a:t>
            </a:r>
            <a:endParaRPr lang="pl-PL" sz="2000" baseline="30000" dirty="0">
              <a:solidFill>
                <a:prstClr val="black"/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2000" baseline="30000" dirty="0">
                <a:solidFill>
                  <a:prstClr val="black"/>
                </a:solidFill>
              </a:rPr>
              <a:t>dofinansowanie z EFRR: </a:t>
            </a:r>
            <a:r>
              <a:rPr lang="pl-PL" sz="2000" baseline="30000" dirty="0" smtClean="0">
                <a:solidFill>
                  <a:prstClr val="black"/>
                </a:solidFill>
              </a:rPr>
              <a:t>67.569,68 EUR (85%)</a:t>
            </a:r>
            <a:endParaRPr lang="pl-PL" sz="2000" baseline="300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r>
              <a:rPr lang="pl-PL" sz="2000" baseline="30000" dirty="0">
                <a:solidFill>
                  <a:prstClr val="black"/>
                </a:solidFill>
              </a:rPr>
              <a:t>w</a:t>
            </a:r>
            <a:r>
              <a:rPr lang="pl-PL" sz="2000" baseline="30000" dirty="0" smtClean="0">
                <a:solidFill>
                  <a:prstClr val="black"/>
                </a:solidFill>
              </a:rPr>
              <a:t>kład własny: 10.501,36 EUR</a:t>
            </a:r>
            <a:endParaRPr lang="pl-PL" sz="2000" baseline="300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endParaRPr lang="pl-PL" sz="2000" baseline="30000" dirty="0" smtClean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r>
              <a:rPr lang="pl-PL" sz="2000" b="1" baseline="30000" dirty="0" smtClean="0">
                <a:solidFill>
                  <a:prstClr val="black"/>
                </a:solidFill>
              </a:rPr>
              <a:t>Partnerzy </a:t>
            </a:r>
            <a:r>
              <a:rPr lang="pl-PL" sz="2000" b="1" baseline="30000" dirty="0" smtClean="0">
                <a:solidFill>
                  <a:prstClr val="black"/>
                </a:solidFill>
              </a:rPr>
              <a:t>projektu:</a:t>
            </a:r>
          </a:p>
          <a:p>
            <a:pPr>
              <a:lnSpc>
                <a:spcPct val="110000"/>
              </a:lnSpc>
            </a:pPr>
            <a:r>
              <a:rPr lang="pl-PL" sz="2000" baseline="30000" dirty="0" smtClean="0">
                <a:solidFill>
                  <a:prstClr val="black"/>
                </a:solidFill>
              </a:rPr>
              <a:t>Lider Projektu – Miasto Lublana, Słowenia</a:t>
            </a:r>
          </a:p>
          <a:p>
            <a:pPr>
              <a:lnSpc>
                <a:spcPct val="110000"/>
              </a:lnSpc>
            </a:pPr>
            <a:r>
              <a:rPr lang="pl-PL" sz="2000" baseline="30000" dirty="0" smtClean="0">
                <a:solidFill>
                  <a:prstClr val="black"/>
                </a:solidFill>
              </a:rPr>
              <a:t>Miasto </a:t>
            </a:r>
            <a:r>
              <a:rPr lang="pl-PL" sz="2000" baseline="30000" dirty="0" err="1" smtClean="0">
                <a:solidFill>
                  <a:prstClr val="black"/>
                </a:solidFill>
              </a:rPr>
              <a:t>Cesena</a:t>
            </a:r>
            <a:r>
              <a:rPr lang="pl-PL" sz="2000" baseline="30000" dirty="0" smtClean="0">
                <a:solidFill>
                  <a:prstClr val="black"/>
                </a:solidFill>
              </a:rPr>
              <a:t>, Włochy</a:t>
            </a:r>
          </a:p>
          <a:p>
            <a:pPr>
              <a:lnSpc>
                <a:spcPct val="110000"/>
              </a:lnSpc>
            </a:pPr>
            <a:r>
              <a:rPr lang="pl-PL" sz="2000" baseline="30000" dirty="0" smtClean="0">
                <a:solidFill>
                  <a:prstClr val="black"/>
                </a:solidFill>
              </a:rPr>
              <a:t>Miasto </a:t>
            </a:r>
            <a:r>
              <a:rPr lang="pl-PL" sz="2000" baseline="30000" dirty="0" err="1" smtClean="0">
                <a:solidFill>
                  <a:prstClr val="black"/>
                </a:solidFill>
              </a:rPr>
              <a:t>Nea</a:t>
            </a:r>
            <a:r>
              <a:rPr lang="pl-PL" sz="2000" baseline="30000" dirty="0" smtClean="0">
                <a:solidFill>
                  <a:prstClr val="black"/>
                </a:solidFill>
              </a:rPr>
              <a:t> </a:t>
            </a:r>
            <a:r>
              <a:rPr lang="pl-PL" sz="2000" baseline="30000" dirty="0" err="1" smtClean="0">
                <a:solidFill>
                  <a:prstClr val="black"/>
                </a:solidFill>
              </a:rPr>
              <a:t>Propontida</a:t>
            </a:r>
            <a:r>
              <a:rPr lang="pl-PL" sz="2000" baseline="30000" dirty="0" smtClean="0">
                <a:solidFill>
                  <a:prstClr val="black"/>
                </a:solidFill>
              </a:rPr>
              <a:t>, Grecja</a:t>
            </a:r>
          </a:p>
          <a:p>
            <a:pPr>
              <a:lnSpc>
                <a:spcPct val="110000"/>
              </a:lnSpc>
            </a:pPr>
            <a:r>
              <a:rPr lang="pl-PL" sz="2000" baseline="30000" dirty="0" smtClean="0">
                <a:solidFill>
                  <a:prstClr val="black"/>
                </a:solidFill>
              </a:rPr>
              <a:t>Miasto Budapeszt - XII dzielnica </a:t>
            </a:r>
            <a:r>
              <a:rPr lang="pl-PL" sz="2000" baseline="30000" dirty="0" err="1" smtClean="0">
                <a:solidFill>
                  <a:prstClr val="black"/>
                </a:solidFill>
              </a:rPr>
              <a:t>Hegyvidek</a:t>
            </a:r>
            <a:r>
              <a:rPr lang="pl-PL" sz="2000" baseline="30000" dirty="0" smtClean="0">
                <a:solidFill>
                  <a:prstClr val="black"/>
                </a:solidFill>
              </a:rPr>
              <a:t>, Węgry</a:t>
            </a:r>
          </a:p>
          <a:p>
            <a:pPr>
              <a:lnSpc>
                <a:spcPct val="110000"/>
              </a:lnSpc>
            </a:pPr>
            <a:r>
              <a:rPr lang="pl-PL" sz="2000" baseline="30000" dirty="0" smtClean="0">
                <a:solidFill>
                  <a:prstClr val="black"/>
                </a:solidFill>
              </a:rPr>
              <a:t>Miasto Bydgoszcz, Polska</a:t>
            </a:r>
          </a:p>
          <a:p>
            <a:pPr>
              <a:lnSpc>
                <a:spcPct val="110000"/>
              </a:lnSpc>
            </a:pPr>
            <a:endParaRPr lang="pl-PL" sz="1600" baseline="30000" dirty="0" smtClean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endParaRPr lang="pl-PL" sz="1600" baseline="300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endParaRPr lang="pl-PL" sz="1600" baseline="30000" dirty="0" smtClean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endParaRPr lang="pl-PL" sz="1600" baseline="300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endParaRPr lang="pl-PL" sz="1600" baseline="30000" dirty="0" smtClean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endParaRPr lang="pl-PL" sz="1600" baseline="300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endParaRPr lang="pl-PL" sz="1600" baseline="300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endParaRPr lang="pl-PL" sz="1600" baseline="30000" dirty="0" smtClean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" y="1329109"/>
            <a:ext cx="4300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baseline="30000" dirty="0" smtClean="0">
                <a:solidFill>
                  <a:srgbClr val="E97B32"/>
                </a:solidFill>
              </a:rPr>
              <a:t>Ogólne informacje </a:t>
            </a:r>
            <a:r>
              <a:rPr lang="pl-PL" sz="3600" b="1" baseline="30000" dirty="0" smtClean="0">
                <a:solidFill>
                  <a:srgbClr val="E97B32"/>
                </a:solidFill>
              </a:rPr>
              <a:t>o projekcie </a:t>
            </a:r>
            <a:r>
              <a:rPr lang="pl-PL" sz="3600" b="1" baseline="30000" dirty="0" err="1" smtClean="0">
                <a:solidFill>
                  <a:srgbClr val="E97B32"/>
                </a:solidFill>
              </a:rPr>
              <a:t>BeePathNet</a:t>
            </a:r>
            <a:endParaRPr lang="tr-TR" sz="3600" b="1" baseline="30000" dirty="0">
              <a:solidFill>
                <a:srgbClr val="E97B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03" y="287117"/>
            <a:ext cx="1422400" cy="39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231775"/>
            <a:ext cx="431800" cy="50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2" y="1898842"/>
            <a:ext cx="73697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l-PL" sz="2000" b="1" baseline="30000" dirty="0" smtClean="0">
                <a:solidFill>
                  <a:prstClr val="black"/>
                </a:solidFill>
              </a:rPr>
              <a:t>Prowadzenie projektu:</a:t>
            </a:r>
            <a:endParaRPr lang="pl-PL" sz="2000" b="1" baseline="30000" dirty="0" smtClean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r>
              <a:rPr lang="pl-PL" sz="2000" baseline="30000" dirty="0" smtClean="0">
                <a:solidFill>
                  <a:prstClr val="black"/>
                </a:solidFill>
              </a:rPr>
              <a:t>B. Katarzyna Napierała, WZR – Menadżer Projektu</a:t>
            </a:r>
          </a:p>
          <a:p>
            <a:pPr>
              <a:lnSpc>
                <a:spcPct val="110000"/>
              </a:lnSpc>
            </a:pPr>
            <a:r>
              <a:rPr lang="pl-PL" sz="2000" baseline="30000" dirty="0" smtClean="0">
                <a:solidFill>
                  <a:prstClr val="black"/>
                </a:solidFill>
              </a:rPr>
              <a:t>Justyna Olszewska, WGK – Koordynator Lokalnej Grupy Transferu</a:t>
            </a:r>
          </a:p>
          <a:p>
            <a:pPr>
              <a:lnSpc>
                <a:spcPct val="110000"/>
              </a:lnSpc>
            </a:pPr>
            <a:endParaRPr lang="pl-PL" sz="2000" b="1" baseline="30000" dirty="0" smtClean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r>
              <a:rPr lang="pl-PL" sz="2000" b="1" baseline="30000" dirty="0" smtClean="0">
                <a:solidFill>
                  <a:prstClr val="black"/>
                </a:solidFill>
              </a:rPr>
              <a:t>I faza projektu</a:t>
            </a:r>
            <a:endParaRPr lang="pl-PL" sz="2000" baseline="300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pl-PL" sz="2000" baseline="30000" dirty="0" smtClean="0">
                <a:solidFill>
                  <a:prstClr val="black"/>
                </a:solidFill>
              </a:rPr>
              <a:t>Opracowano m.in. Studium transferu wiedzy (opis dobrej praktyki – ścieżki Bee </a:t>
            </a:r>
            <a:r>
              <a:rPr lang="pl-PL" sz="2000" baseline="30000" dirty="0" err="1" smtClean="0">
                <a:solidFill>
                  <a:prstClr val="black"/>
                </a:solidFill>
              </a:rPr>
              <a:t>Path</a:t>
            </a:r>
            <a:r>
              <a:rPr lang="pl-PL" sz="2000" baseline="30000" dirty="0" smtClean="0">
                <a:solidFill>
                  <a:prstClr val="black"/>
                </a:solidFill>
              </a:rPr>
              <a:t> w Lublanie 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pl-PL" sz="2000" baseline="30000" dirty="0" smtClean="0">
                <a:solidFill>
                  <a:prstClr val="black"/>
                </a:solidFill>
              </a:rPr>
              <a:t>Utworzono nieformalną grupę interesariuszy (Lokalna Grupa </a:t>
            </a:r>
            <a:r>
              <a:rPr lang="pl-PL" sz="2000" baseline="30000" dirty="0" err="1" smtClean="0">
                <a:solidFill>
                  <a:prstClr val="black"/>
                </a:solidFill>
              </a:rPr>
              <a:t>Urbact</a:t>
            </a:r>
            <a:r>
              <a:rPr lang="pl-PL" sz="2000" baseline="30000" dirty="0" smtClean="0">
                <a:solidFill>
                  <a:prstClr val="black"/>
                </a:solidFill>
              </a:rPr>
              <a:t>/Transferu), która realizuje działania wpisujące się cele projektu (indywidualni pszczelarze, przedstawiciele szkół, Pomorsko-Kujawski Związek Pszczelarzy, UTP, WSG, UKW, </a:t>
            </a:r>
            <a:r>
              <a:rPr lang="pl-PL" sz="2000" baseline="30000" dirty="0" err="1" smtClean="0">
                <a:solidFill>
                  <a:prstClr val="black"/>
                </a:solidFill>
              </a:rPr>
              <a:t>LPKiW</a:t>
            </a:r>
            <a:r>
              <a:rPr lang="pl-PL" sz="2000" baseline="30000" dirty="0" smtClean="0">
                <a:solidFill>
                  <a:prstClr val="black"/>
                </a:solidFill>
              </a:rPr>
              <a:t> </a:t>
            </a:r>
            <a:r>
              <a:rPr lang="pl-PL" sz="2000" baseline="30000" dirty="0" err="1" smtClean="0">
                <a:solidFill>
                  <a:prstClr val="black"/>
                </a:solidFill>
              </a:rPr>
              <a:t>Myślęcinek</a:t>
            </a:r>
            <a:r>
              <a:rPr lang="pl-PL" sz="2000" baseline="30000" dirty="0" smtClean="0">
                <a:solidFill>
                  <a:prstClr val="black"/>
                </a:solidFill>
              </a:rPr>
              <a:t> i inni)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pl-PL" sz="2000" baseline="30000" dirty="0" smtClean="0">
                <a:solidFill>
                  <a:prstClr val="black"/>
                </a:solidFill>
              </a:rPr>
              <a:t>Wizyta studyjna dla Lidera Projektu oraz </a:t>
            </a:r>
            <a:r>
              <a:rPr lang="pl-PL" sz="2000" baseline="30000" dirty="0" smtClean="0">
                <a:solidFill>
                  <a:prstClr val="black"/>
                </a:solidFill>
              </a:rPr>
              <a:t>Eksperta </a:t>
            </a:r>
            <a:r>
              <a:rPr lang="pl-PL" sz="2000" baseline="30000" dirty="0" smtClean="0">
                <a:solidFill>
                  <a:prstClr val="black"/>
                </a:solidFill>
              </a:rPr>
              <a:t>programu </a:t>
            </a:r>
            <a:r>
              <a:rPr lang="pl-PL" sz="2000" baseline="30000" dirty="0" err="1" smtClean="0">
                <a:solidFill>
                  <a:prstClr val="black"/>
                </a:solidFill>
              </a:rPr>
              <a:t>Urbact</a:t>
            </a:r>
            <a:r>
              <a:rPr lang="pl-PL" sz="2000" baseline="30000" dirty="0" smtClean="0">
                <a:solidFill>
                  <a:prstClr val="black"/>
                </a:solidFill>
              </a:rPr>
              <a:t> (spotkania z lokalnymi interesariuszami i przedstawicielami Urzędu Miasta</a:t>
            </a:r>
            <a:endParaRPr lang="pl-PL" sz="2000" baseline="300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endParaRPr lang="pl-PL" sz="1600" baseline="30000" dirty="0" smtClean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" y="1067845"/>
            <a:ext cx="4300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baseline="30000" dirty="0" smtClean="0">
                <a:solidFill>
                  <a:srgbClr val="E97B32"/>
                </a:solidFill>
              </a:rPr>
              <a:t>Realizacja projektu </a:t>
            </a:r>
            <a:br>
              <a:rPr lang="pl-PL" sz="3600" b="1" baseline="30000" dirty="0" smtClean="0">
                <a:solidFill>
                  <a:srgbClr val="E97B32"/>
                </a:solidFill>
              </a:rPr>
            </a:br>
            <a:r>
              <a:rPr lang="pl-PL" sz="3600" b="1" baseline="30000" dirty="0" smtClean="0">
                <a:solidFill>
                  <a:srgbClr val="E97B32"/>
                </a:solidFill>
              </a:rPr>
              <a:t>w Bydgoszczy</a:t>
            </a:r>
            <a:endParaRPr lang="tr-TR" sz="3600" b="1" baseline="30000" dirty="0">
              <a:solidFill>
                <a:srgbClr val="E97B32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9" y="4635374"/>
            <a:ext cx="2979720" cy="198648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99" y="4635373"/>
            <a:ext cx="2874638" cy="215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03" y="287117"/>
            <a:ext cx="1422400" cy="39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231775"/>
            <a:ext cx="431800" cy="50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2925" y="1067845"/>
            <a:ext cx="4300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baseline="30000" dirty="0" smtClean="0">
                <a:solidFill>
                  <a:srgbClr val="E97B32"/>
                </a:solidFill>
              </a:rPr>
              <a:t>Realizacja projektu </a:t>
            </a:r>
            <a:br>
              <a:rPr lang="pl-PL" sz="3600" b="1" baseline="30000" dirty="0" smtClean="0">
                <a:solidFill>
                  <a:srgbClr val="E97B32"/>
                </a:solidFill>
              </a:rPr>
            </a:br>
            <a:r>
              <a:rPr lang="pl-PL" sz="3600" b="1" baseline="30000" dirty="0" smtClean="0">
                <a:solidFill>
                  <a:srgbClr val="E97B32"/>
                </a:solidFill>
              </a:rPr>
              <a:t>w Bydgoszczy</a:t>
            </a:r>
            <a:endParaRPr lang="tr-TR" sz="3600" b="1" baseline="30000" dirty="0">
              <a:solidFill>
                <a:srgbClr val="E97B32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" y="2875659"/>
            <a:ext cx="2409825" cy="320992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57099" y="2417233"/>
            <a:ext cx="5704764" cy="426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l-PL" sz="2000" b="1" baseline="30000" dirty="0" smtClean="0">
                <a:solidFill>
                  <a:prstClr val="black"/>
                </a:solidFill>
              </a:rPr>
              <a:t>II faza projektu</a:t>
            </a:r>
            <a:endParaRPr lang="pl-PL" sz="2000" baseline="30000" dirty="0" smtClean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r>
              <a:rPr lang="pl-PL" sz="2000" baseline="30000" dirty="0" smtClean="0">
                <a:solidFill>
                  <a:prstClr val="black"/>
                </a:solidFill>
              </a:rPr>
              <a:t>Adaptacja dobrej praktyki z Lublany, dotyczącej zintegrowanego miejskiego pszczelarstwa – przykładowe działania: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pl-PL" sz="2000" baseline="30000" dirty="0" smtClean="0">
                <a:solidFill>
                  <a:prstClr val="black"/>
                </a:solidFill>
              </a:rPr>
              <a:t>większe zaangażowanie gminnej administracji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pl-PL" sz="2000" baseline="30000" dirty="0" smtClean="0">
                <a:solidFill>
                  <a:prstClr val="black"/>
                </a:solidFill>
              </a:rPr>
              <a:t>podnoszenie świadomości i promocja wśród obywateli 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pl-PL" sz="2000" baseline="30000" dirty="0" smtClean="0">
                <a:solidFill>
                  <a:prstClr val="black"/>
                </a:solidFill>
              </a:rPr>
              <a:t>opracowanie „Ścieżki Pszczelej” jako platformy promującej turystykę i /lub produkty pszczele 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pl-PL" sz="2000" baseline="30000" dirty="0" smtClean="0">
                <a:solidFill>
                  <a:prstClr val="black"/>
                </a:solidFill>
              </a:rPr>
              <a:t>programy edukacyjne dla przedszkoli i szkół podstawowych 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pl-PL" sz="2000" baseline="30000" dirty="0" smtClean="0">
                <a:solidFill>
                  <a:prstClr val="black"/>
                </a:solidFill>
              </a:rPr>
              <a:t>utrzymanie bioróżnorodności </a:t>
            </a:r>
            <a:r>
              <a:rPr lang="pl-PL" sz="2000" baseline="30000" dirty="0" smtClean="0">
                <a:solidFill>
                  <a:prstClr val="black"/>
                </a:solidFill>
              </a:rPr>
              <a:t>(np. kampanie </a:t>
            </a:r>
            <a:r>
              <a:rPr lang="pl-PL" sz="2000" baseline="30000" dirty="0" smtClean="0">
                <a:solidFill>
                  <a:prstClr val="black"/>
                </a:solidFill>
              </a:rPr>
              <a:t>- podwyższenie świadomości poprzez promocję sadzenia autochtonicznych roślin miododajnych na terenach zielonych, rozdawanie nasion i sadzonek i sadzenie autochtonicznych roślin miododajnych, kampania – znaczenie dzikich owadów zapylających, tworzenie hoteli dla dzikich owadów </a:t>
            </a:r>
            <a:r>
              <a:rPr lang="pl-PL" sz="2000" baseline="30000" dirty="0" smtClean="0">
                <a:solidFill>
                  <a:prstClr val="black"/>
                </a:solidFill>
              </a:rPr>
              <a:t>zapylających)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pl-PL" sz="2000" baseline="30000" dirty="0" smtClean="0">
                <a:solidFill>
                  <a:prstClr val="black"/>
                </a:solidFill>
              </a:rPr>
              <a:t>opracowanie </a:t>
            </a:r>
            <a:r>
              <a:rPr lang="pl-PL" sz="2000" baseline="30000" dirty="0" smtClean="0">
                <a:solidFill>
                  <a:prstClr val="black"/>
                </a:solidFill>
              </a:rPr>
              <a:t>mechanizmów wsparcia dla nowych produktów pszczelich</a:t>
            </a:r>
            <a:r>
              <a:rPr lang="pl-PL" sz="2000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endParaRPr lang="pl-PL" sz="16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10000"/>
              </a:lnSpc>
              <a:buFontTx/>
              <a:buChar char="-"/>
            </a:pPr>
            <a:endParaRPr lang="pl-PL" sz="1600" baseline="30000" dirty="0" smtClean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endParaRPr lang="pl-PL" sz="1600" baseline="30000" dirty="0" smtClean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03" y="287117"/>
            <a:ext cx="1422400" cy="39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231775"/>
            <a:ext cx="431800" cy="50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1397" y="2417233"/>
            <a:ext cx="6448203" cy="230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l-PL" sz="2000" b="1" baseline="30000" dirty="0" smtClean="0">
                <a:solidFill>
                  <a:prstClr val="black"/>
                </a:solidFill>
              </a:rPr>
              <a:t>Dziękuję za uwagę</a:t>
            </a:r>
          </a:p>
          <a:p>
            <a:pPr>
              <a:lnSpc>
                <a:spcPct val="110000"/>
              </a:lnSpc>
            </a:pPr>
            <a:endParaRPr lang="pl-PL" sz="2000" b="1" baseline="300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r>
              <a:rPr lang="pl-PL" sz="2000" baseline="30000" dirty="0" smtClean="0">
                <a:solidFill>
                  <a:prstClr val="black"/>
                </a:solidFill>
              </a:rPr>
              <a:t>B. Katarzyna Napierała</a:t>
            </a:r>
          </a:p>
          <a:p>
            <a:pPr>
              <a:lnSpc>
                <a:spcPct val="110000"/>
              </a:lnSpc>
            </a:pPr>
            <a:r>
              <a:rPr lang="pl-PL" sz="2000" baseline="30000" dirty="0" smtClean="0">
                <a:solidFill>
                  <a:prstClr val="black"/>
                </a:solidFill>
              </a:rPr>
              <a:t>Urząd Miasta Bydgoszczy </a:t>
            </a:r>
          </a:p>
          <a:p>
            <a:pPr>
              <a:lnSpc>
                <a:spcPct val="110000"/>
              </a:lnSpc>
            </a:pPr>
            <a:r>
              <a:rPr lang="pl-PL" sz="2000" baseline="30000" dirty="0" smtClean="0">
                <a:solidFill>
                  <a:prstClr val="black"/>
                </a:solidFill>
              </a:rPr>
              <a:t>Wydział Zintegrowanego Rozwoju </a:t>
            </a:r>
          </a:p>
          <a:p>
            <a:pPr>
              <a:lnSpc>
                <a:spcPct val="110000"/>
              </a:lnSpc>
            </a:pPr>
            <a:r>
              <a:rPr lang="pl-PL" sz="2000" baseline="30000" dirty="0" smtClean="0">
                <a:solidFill>
                  <a:prstClr val="black"/>
                </a:solidFill>
              </a:rPr>
              <a:t>e-mail: k.napierala@um.bydgoszcz.pl </a:t>
            </a:r>
          </a:p>
          <a:p>
            <a:pPr>
              <a:lnSpc>
                <a:spcPct val="110000"/>
              </a:lnSpc>
            </a:pPr>
            <a:r>
              <a:rPr lang="pl-PL" sz="2000" baseline="30000" dirty="0" smtClean="0">
                <a:solidFill>
                  <a:prstClr val="black"/>
                </a:solidFill>
              </a:rPr>
              <a:t>tel. (52) 58 58 373</a:t>
            </a:r>
          </a:p>
          <a:p>
            <a:pPr>
              <a:lnSpc>
                <a:spcPct val="110000"/>
              </a:lnSpc>
            </a:pPr>
            <a:endParaRPr lang="pl-PL" sz="1600" baseline="300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endParaRPr lang="pl-PL" sz="1600" baseline="30000" dirty="0" smtClean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</a:pP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46" y="3295461"/>
            <a:ext cx="4089657" cy="306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400</Words>
  <Application>Microsoft Office PowerPoint</Application>
  <PresentationFormat>Pokaz na ekranie (4:3)</PresentationFormat>
  <Paragraphs>73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Bożena Napierała</dc:creator>
  <cp:keywords/>
  <dc:description/>
  <cp:lastModifiedBy>Bożena Napierała</cp:lastModifiedBy>
  <cp:revision>25</cp:revision>
  <cp:lastPrinted>2019-06-27T07:29:40Z</cp:lastPrinted>
  <dcterms:created xsi:type="dcterms:W3CDTF">2018-06-21T17:13:07Z</dcterms:created>
  <dcterms:modified xsi:type="dcterms:W3CDTF">2019-07-03T07:02:50Z</dcterms:modified>
  <cp:category/>
</cp:coreProperties>
</file>