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711" r:id="rId1"/>
  </p:sldMasterIdLst>
  <p:notesMasterIdLst>
    <p:notesMasterId r:id="rId27"/>
  </p:notesMasterIdLst>
  <p:handoutMasterIdLst>
    <p:handoutMasterId r:id="rId28"/>
  </p:handoutMasterIdLst>
  <p:sldIdLst>
    <p:sldId id="284" r:id="rId2"/>
    <p:sldId id="296" r:id="rId3"/>
    <p:sldId id="300" r:id="rId4"/>
    <p:sldId id="301" r:id="rId5"/>
    <p:sldId id="302" r:id="rId6"/>
    <p:sldId id="277" r:id="rId7"/>
    <p:sldId id="294" r:id="rId8"/>
    <p:sldId id="303" r:id="rId9"/>
    <p:sldId id="304" r:id="rId10"/>
    <p:sldId id="305" r:id="rId11"/>
    <p:sldId id="297" r:id="rId12"/>
    <p:sldId id="306" r:id="rId13"/>
    <p:sldId id="295" r:id="rId14"/>
    <p:sldId id="307" r:id="rId15"/>
    <p:sldId id="293" r:id="rId16"/>
    <p:sldId id="308" r:id="rId17"/>
    <p:sldId id="291" r:id="rId18"/>
    <p:sldId id="309" r:id="rId19"/>
    <p:sldId id="292" r:id="rId20"/>
    <p:sldId id="310" r:id="rId21"/>
    <p:sldId id="311" r:id="rId22"/>
    <p:sldId id="312" r:id="rId23"/>
    <p:sldId id="313" r:id="rId24"/>
    <p:sldId id="298" r:id="rId25"/>
    <p:sldId id="315" r:id="rId26"/>
  </p:sldIdLst>
  <p:sldSz cx="12192000" cy="6858000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łgorzata Galarda" initials="MG" lastIdx="1" clrIdx="0">
    <p:extLst>
      <p:ext uri="{19B8F6BF-5375-455C-9EA6-DF929625EA0E}">
        <p15:presenceInfo xmlns:p15="http://schemas.microsoft.com/office/powerpoint/2012/main" userId="S-1-5-21-439722211-2646284208-1514819734-139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94F6"/>
    <a:srgbClr val="00A4DE"/>
    <a:srgbClr val="3B9DD9"/>
    <a:srgbClr val="86D6FA"/>
    <a:srgbClr val="16C8E0"/>
    <a:srgbClr val="E7F1F1"/>
    <a:srgbClr val="C9E1E0"/>
    <a:srgbClr val="ADF9FD"/>
    <a:srgbClr val="E0F4FC"/>
    <a:srgbClr val="00A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5" autoAdjust="0"/>
    <p:restoredTop sz="92896" autoAdjust="0"/>
  </p:normalViewPr>
  <p:slideViewPr>
    <p:cSldViewPr snapToGrid="0">
      <p:cViewPr varScale="1">
        <p:scale>
          <a:sx n="75" d="100"/>
          <a:sy n="75" d="100"/>
        </p:scale>
        <p:origin x="7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zapedowskaj\AppData\Local\Microsoft\Windows\INetCache\Content.Outlook\ZH5DXWU2\Prognoza%20-%20wyniki%202023%202025%20Bydgoszcz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Zeszyt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Arkusz_programu_Microsoft_Excel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Arkusz_programu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pl-PL" b="1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Ludność Bydgoszczy wg </a:t>
            </a:r>
            <a:r>
              <a:rPr lang="pl-PL" b="1" i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GUS </a:t>
            </a:r>
          </a:p>
          <a:p>
            <a:pPr>
              <a:defRPr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pl-PL" sz="1200" b="1" i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(faktyczna  </a:t>
            </a:r>
            <a:r>
              <a:rPr lang="pl-PL" sz="1200" b="1" i="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1200" b="1" i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200" b="1" i="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wg</a:t>
            </a:r>
            <a:r>
              <a:rPr lang="pl-PL" sz="1200" b="1" i="0" baseline="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prognozy 2023-2060</a:t>
            </a:r>
            <a:r>
              <a:rPr lang="pl-PL" sz="1200" b="1" i="0" baseline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defRPr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pl-PL" sz="1200" b="1" i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14928697702417476"/>
          <c:y val="2.316223473617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6.9953962973879596E-2"/>
          <c:y val="0.18097222222222226"/>
          <c:w val="0.9267578985781858"/>
          <c:h val="0.6705398075240595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Arkusz1!$A$4</c:f>
              <c:strCache>
                <c:ptCount val="1"/>
                <c:pt idx="0">
                  <c:v>rzeczywista</c:v>
                </c:pt>
              </c:strCache>
            </c:strRef>
          </c:tx>
          <c:spPr>
            <a:solidFill>
              <a:srgbClr val="00A4DE"/>
            </a:solidFill>
            <a:ln>
              <a:solidFill>
                <a:sysClr val="windowText" lastClr="000000">
                  <a:lumMod val="15000"/>
                  <a:lumOff val="85000"/>
                </a:sysClr>
              </a:solidFill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A4DE"/>
              </a:solidFill>
              <a:ln>
                <a:solidFill>
                  <a:sysClr val="windowText" lastClr="000000">
                    <a:lumMod val="15000"/>
                    <a:lumOff val="85000"/>
                  </a:sys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54A6-48B6-B57E-3FB047AD3129}"/>
              </c:ext>
            </c:extLst>
          </c:dPt>
          <c:dLbls>
            <c:dLbl>
              <c:idx val="0"/>
              <c:layout>
                <c:manualLayout>
                  <c:x val="-9.6597094178844461E-2"/>
                  <c:y val="2.77777777777777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4A6-48B6-B57E-3FB047AD3129}"/>
                </c:ext>
              </c:extLst>
            </c:dLbl>
            <c:dLbl>
              <c:idx val="1"/>
              <c:layout>
                <c:manualLayout>
                  <c:x val="2.7777777777777779E-3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4A6-48B6-B57E-3FB047AD3129}"/>
                </c:ext>
              </c:extLst>
            </c:dLbl>
            <c:dLbl>
              <c:idx val="2"/>
              <c:layout>
                <c:manualLayout>
                  <c:x val="1.1111111111111009E-2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4A6-48B6-B57E-3FB047AD31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Arkusz1!$B$2:$D$2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Arkusz1!$B$4:$D$4</c:f>
              <c:numCache>
                <c:formatCode>#,##0</c:formatCode>
                <c:ptCount val="3"/>
                <c:pt idx="0">
                  <c:v>326434</c:v>
                </c:pt>
                <c:pt idx="1">
                  <c:v>324043</c:v>
                </c:pt>
                <c:pt idx="2">
                  <c:v>321100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A6-48B6-B57E-3FB047AD3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axId val="468789576"/>
        <c:axId val="468785640"/>
      </c:barChart>
      <c:lineChart>
        <c:grouping val="standard"/>
        <c:varyColors val="0"/>
        <c:ser>
          <c:idx val="0"/>
          <c:order val="0"/>
          <c:tx>
            <c:strRef>
              <c:f>Arkusz1!$A$3</c:f>
              <c:strCache>
                <c:ptCount val="1"/>
                <c:pt idx="0">
                  <c:v>prognozowana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742514016286755E-2"/>
                  <c:y val="-3.703703703703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4A6-48B6-B57E-3FB047AD3129}"/>
                </c:ext>
              </c:extLst>
            </c:dLbl>
            <c:dLbl>
              <c:idx val="1"/>
              <c:layout>
                <c:manualLayout>
                  <c:x val="2.5000000000000001E-2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4A6-48B6-B57E-3FB047AD3129}"/>
                </c:ext>
              </c:extLst>
            </c:dLbl>
            <c:dLbl>
              <c:idx val="2"/>
              <c:layout>
                <c:manualLayout>
                  <c:x val="8.3333333333333332E-3"/>
                  <c:y val="-6.4814814814814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4A6-48B6-B57E-3FB047AD31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Arkusz1!$B$2:$D$2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Arkusz1!$B$3:$D$3</c:f>
              <c:numCache>
                <c:formatCode>#,##0</c:formatCode>
                <c:ptCount val="3"/>
                <c:pt idx="0">
                  <c:v>326883</c:v>
                </c:pt>
                <c:pt idx="1">
                  <c:v>323749</c:v>
                </c:pt>
                <c:pt idx="2">
                  <c:v>320649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4A6-48B6-B57E-3FB047AD3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789576"/>
        <c:axId val="468785640"/>
      </c:lineChart>
      <c:catAx>
        <c:axId val="468789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8785640"/>
        <c:crosses val="autoZero"/>
        <c:auto val="1"/>
        <c:lblAlgn val="ctr"/>
        <c:lblOffset val="100"/>
        <c:noMultiLvlLbl val="0"/>
      </c:catAx>
      <c:valAx>
        <c:axId val="468785640"/>
        <c:scaling>
          <c:orientation val="minMax"/>
          <c:max val="327000"/>
          <c:min val="3190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8789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ayout>
        <c:manualLayout>
          <c:xMode val="edge"/>
          <c:yMode val="edge"/>
          <c:x val="1.089533558026824E-2"/>
          <c:y val="0.92400311832153392"/>
          <c:w val="0.94466641526820161"/>
          <c:h val="5.1839083702965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600" b="1"/>
              <a:t>Studenci w Bydgoszczy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197496133001005"/>
          <c:y val="0.13197933313036855"/>
          <c:w val="0.84705716030403755"/>
          <c:h val="0.694787260129384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Arkusz1!$C$2</c:f>
              <c:strCache>
                <c:ptCount val="1"/>
                <c:pt idx="0">
                  <c:v>2022/2023</c:v>
                </c:pt>
              </c:strCache>
            </c:strRef>
          </c:tx>
          <c:spPr>
            <a:solidFill>
              <a:srgbClr val="1CADE4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cat>
            <c:strRef>
              <c:f>Arkusz1!$B$3:$B$5</c:f>
              <c:strCache>
                <c:ptCount val="3"/>
                <c:pt idx="0">
                  <c:v>Studenci ogółem:</c:v>
                </c:pt>
                <c:pt idx="1">
                  <c:v>w tym cudzoziemcy</c:v>
                </c:pt>
                <c:pt idx="2">
                  <c:v>Słuchacze studiów podyplomowych</c:v>
                </c:pt>
              </c:strCache>
            </c:strRef>
          </c:cat>
          <c:val>
            <c:numRef>
              <c:f>Arkusz1!$C$3:$C$5</c:f>
              <c:numCache>
                <c:formatCode>#,##0</c:formatCode>
                <c:ptCount val="3"/>
                <c:pt idx="0">
                  <c:v>30678</c:v>
                </c:pt>
                <c:pt idx="1">
                  <c:v>2045</c:v>
                </c:pt>
                <c:pt idx="2">
                  <c:v>6320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DB-4E33-BB86-0ACEF129777F}"/>
            </c:ext>
          </c:extLst>
        </c:ser>
        <c:ser>
          <c:idx val="1"/>
          <c:order val="1"/>
          <c:tx>
            <c:strRef>
              <c:f>Arkusz1!$D$2</c:f>
              <c:strCache>
                <c:ptCount val="1"/>
                <c:pt idx="0">
                  <c:v>2023/2024</c:v>
                </c:pt>
              </c:strCache>
            </c:strRef>
          </c:tx>
          <c:spPr>
            <a:solidFill>
              <a:srgbClr val="1CADE4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cat>
            <c:strRef>
              <c:f>Arkusz1!$B$3:$B$5</c:f>
              <c:strCache>
                <c:ptCount val="3"/>
                <c:pt idx="0">
                  <c:v>Studenci ogółem:</c:v>
                </c:pt>
                <c:pt idx="1">
                  <c:v>w tym cudzoziemcy</c:v>
                </c:pt>
                <c:pt idx="2">
                  <c:v>Słuchacze studiów podyplomowych</c:v>
                </c:pt>
              </c:strCache>
            </c:strRef>
          </c:cat>
          <c:val>
            <c:numRef>
              <c:f>Arkusz1!$D$3:$D$5</c:f>
              <c:numCache>
                <c:formatCode>#,##0</c:formatCode>
                <c:ptCount val="3"/>
                <c:pt idx="0">
                  <c:v>31106</c:v>
                </c:pt>
                <c:pt idx="1">
                  <c:v>1905</c:v>
                </c:pt>
                <c:pt idx="2">
                  <c:v>6017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DB-4E33-BB86-0ACEF129777F}"/>
            </c:ext>
          </c:extLst>
        </c:ser>
        <c:ser>
          <c:idx val="2"/>
          <c:order val="2"/>
          <c:tx>
            <c:strRef>
              <c:f>Arkusz1!$E$2</c:f>
              <c:strCache>
                <c:ptCount val="1"/>
                <c:pt idx="0">
                  <c:v>2024/2025</c:v>
                </c:pt>
              </c:strCache>
            </c:strRef>
          </c:tx>
          <c:spPr>
            <a:solidFill>
              <a:srgbClr val="00A4DE"/>
            </a:solidFill>
            <a:ln>
              <a:noFill/>
            </a:ln>
            <a:effectLst/>
          </c:spPr>
          <c:invertIfNegative val="0"/>
          <c:cat>
            <c:strRef>
              <c:f>Arkusz1!$B$3:$B$5</c:f>
              <c:strCache>
                <c:ptCount val="3"/>
                <c:pt idx="0">
                  <c:v>Studenci ogółem:</c:v>
                </c:pt>
                <c:pt idx="1">
                  <c:v>w tym cudzoziemcy</c:v>
                </c:pt>
                <c:pt idx="2">
                  <c:v>Słuchacze studiów podyplomowych</c:v>
                </c:pt>
              </c:strCache>
            </c:strRef>
          </c:cat>
          <c:val>
            <c:numRef>
              <c:f>Arkusz1!$E$3:$E$5</c:f>
              <c:numCache>
                <c:formatCode>#,##0</c:formatCode>
                <c:ptCount val="3"/>
                <c:pt idx="0">
                  <c:v>31806</c:v>
                </c:pt>
                <c:pt idx="1">
                  <c:v>2021</c:v>
                </c:pt>
                <c:pt idx="2">
                  <c:v>4992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DB-4E33-BB86-0ACEF12977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4"/>
        <c:overlap val="-27"/>
        <c:axId val="443195872"/>
        <c:axId val="443197840"/>
      </c:barChart>
      <c:catAx>
        <c:axId val="443195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43197840"/>
        <c:crosses val="autoZero"/>
        <c:auto val="1"/>
        <c:lblAlgn val="ctr"/>
        <c:lblOffset val="100"/>
        <c:noMultiLvlLbl val="0"/>
      </c:catAx>
      <c:valAx>
        <c:axId val="443197840"/>
        <c:scaling>
          <c:orientation val="minMax"/>
          <c:max val="320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43195872"/>
        <c:crosses val="autoZero"/>
        <c:crossBetween val="between"/>
        <c:majorUnit val="4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150999479648061E-2"/>
          <c:y val="0.90737170571748682"/>
          <c:w val="0.66197652951393426"/>
          <c:h val="6.5480165165369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vert="horz"/>
          <a:lstStyle/>
          <a:p>
            <a:pPr>
              <a:defRPr/>
            </a:pPr>
            <a:r>
              <a:rPr lang="pl-PL" dirty="0" smtClean="0"/>
              <a:t>Bydgoscy nauczyciele </a:t>
            </a:r>
            <a:r>
              <a:rPr lang="pl-PL" dirty="0"/>
              <a:t>według stopnia awansu zawodowego</a:t>
            </a:r>
          </a:p>
        </c:rich>
      </c:tx>
      <c:layout>
        <c:manualLayout>
          <c:xMode val="edge"/>
          <c:yMode val="edge"/>
          <c:x val="0.16461406884755184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66797816084407"/>
          <c:y val="0.11299540341016166"/>
          <c:w val="0.733202183915593"/>
          <c:h val="0.685054937851811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początkujący</c:v>
                </c:pt>
              </c:strCache>
            </c:strRef>
          </c:tx>
          <c:spPr>
            <a:solidFill>
              <a:srgbClr val="81898E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BBC-40BE-AF00-9E6CAABC2B7C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756A7600-CE16-44EE-9883-524A090B0A4C}" type="VALUE">
                      <a:rPr lang="en-US"/>
                      <a:pPr/>
                      <a:t>[WARTOŚĆ]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BBC-40BE-AF00-9E6CAABC2B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Nauczyciele ogółem</c:v>
                </c:pt>
                <c:pt idx="1">
                  <c:v>Nauczyciele w placówkach prowadzonych przez Miasto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36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BC-40BE-AF00-9E6CAABC2B7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mianowani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en-US"/>
                      <a:t>16%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3-6BBC-40BE-AF00-9E6CAABC2B7C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F84B25C9-A9E9-485F-AF9A-6F64F7DBF7C7}" type="VALUE">
                      <a:rPr lang="en-US"/>
                      <a:pPr/>
                      <a:t>[WARTOŚĆ]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BBC-40BE-AF00-9E6CAABC2B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Nauczyciele ogółem</c:v>
                </c:pt>
                <c:pt idx="1">
                  <c:v>Nauczyciele w placówkach prowadzonych przez Miasto</c:v>
                </c:pt>
              </c:strCache>
            </c:strRef>
          </c:cat>
          <c:val>
            <c:numRef>
              <c:f>Arkusz1!$C$2:$C$3</c:f>
              <c:numCache>
                <c:formatCode>General</c:formatCode>
                <c:ptCount val="2"/>
                <c:pt idx="0">
                  <c:v>16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BBC-40BE-AF00-9E6CAABC2B7C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dyplomowani</c:v>
                </c:pt>
              </c:strCache>
            </c:strRef>
          </c:tx>
          <c:spPr>
            <a:solidFill>
              <a:srgbClr val="00A4DE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BBC-40BE-AF00-9E6CAABC2B7C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17E5DB14-2A96-4809-A1BC-6BE11186DED5}" type="VALUE">
                      <a:rPr lang="en-US"/>
                      <a:pPr/>
                      <a:t>[WARTOŚĆ]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BBC-40BE-AF00-9E6CAABC2B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Arkusz1!$A$2:$A$3</c:f>
              <c:strCache>
                <c:ptCount val="2"/>
                <c:pt idx="0">
                  <c:v>Nauczyciele ogółem</c:v>
                </c:pt>
                <c:pt idx="1">
                  <c:v>Nauczyciele w placówkach prowadzonych przez Miasto</c:v>
                </c:pt>
              </c:strCache>
            </c:strRef>
          </c:cat>
          <c:val>
            <c:numRef>
              <c:f>Arkusz1!$D$2:$D$3</c:f>
              <c:numCache>
                <c:formatCode>General</c:formatCode>
                <c:ptCount val="2"/>
                <c:pt idx="0">
                  <c:v>48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BBC-40BE-AF00-9E6CAABC2B7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-14"/>
        <c:axId val="491950072"/>
        <c:axId val="491948112"/>
      </c:barChart>
      <c:catAx>
        <c:axId val="491950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pl-PL"/>
          </a:p>
        </c:txPr>
        <c:crossAx val="491948112"/>
        <c:crosses val="autoZero"/>
        <c:auto val="1"/>
        <c:lblAlgn val="ctr"/>
        <c:lblOffset val="100"/>
        <c:noMultiLvlLbl val="0"/>
      </c:catAx>
      <c:valAx>
        <c:axId val="4919481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91950072"/>
        <c:crosses val="autoZero"/>
        <c:crossBetween val="between"/>
      </c:valAx>
      <c:spPr>
        <a:noFill/>
        <a:ln w="3175">
          <a:noFill/>
        </a:ln>
        <a:effectLst/>
      </c:spPr>
    </c:plotArea>
    <c:legend>
      <c:legendPos val="t"/>
      <c:layout>
        <c:manualLayout>
          <c:xMode val="edge"/>
          <c:yMode val="edge"/>
          <c:x val="6.352702511301174E-2"/>
          <c:y val="0.83237181176964004"/>
          <c:w val="0.42946821352270032"/>
          <c:h val="0.11496634723805954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pl-PL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pl-PL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1100" b="1" i="0" baseline="0">
                <a:solidFill>
                  <a:sysClr val="windowText" lastClr="000000"/>
                </a:solidFill>
                <a:effectLst/>
              </a:rPr>
              <a:t>Liczba rodzin, którym przyznano pomoc społeczną wg głównych powodów jej przyznania</a:t>
            </a:r>
            <a:endParaRPr lang="pl-PL" sz="1100">
              <a:solidFill>
                <a:sysClr val="windowText" lastClr="000000"/>
              </a:solidFill>
              <a:effectLst/>
            </a:endParaRPr>
          </a:p>
        </c:rich>
      </c:tx>
      <c:layout>
        <c:manualLayout>
          <c:xMode val="edge"/>
          <c:yMode val="edge"/>
          <c:x val="5.8690879566547283E-2"/>
          <c:y val="2.05902539464653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just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1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6.4243569553805779E-2"/>
          <c:y val="0.10254345482087769"/>
          <c:w val="0.90387992612034607"/>
          <c:h val="0.630560044098811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'2'!$A$2</c:f>
              <c:strCache>
                <c:ptCount val="1"/>
                <c:pt idx="0">
                  <c:v>Niepełnosprawność</c:v>
                </c:pt>
              </c:strCache>
            </c:strRef>
          </c:tx>
          <c:spPr>
            <a:solidFill>
              <a:srgbClr val="81898E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9.157777017003309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F39-4DB6-BEE9-67B77B01656B}"/>
                </c:ext>
              </c:extLst>
            </c:dLbl>
            <c:dLbl>
              <c:idx val="1"/>
              <c:layout>
                <c:manualLayout>
                  <c:x val="-1.228878648233486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F39-4DB6-BEE9-67B77B01656B}"/>
                </c:ext>
              </c:extLst>
            </c:dLbl>
            <c:dLbl>
              <c:idx val="2"/>
              <c:layout>
                <c:manualLayout>
                  <c:x val="-1.228878648233486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39-4DB6-BEE9-67B77B01656B}"/>
                </c:ext>
              </c:extLst>
            </c:dLbl>
            <c:dLbl>
              <c:idx val="3"/>
              <c:layout>
                <c:manualLayout>
                  <c:x val="-1.0499123190968913E-2"/>
                  <c:y val="-7.66270187583961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39-4DB6-BEE9-67B77B0165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'2'!$B$1:$C$1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'2'!$B$2:$C$2</c:f>
              <c:numCache>
                <c:formatCode>#,##0</c:formatCode>
                <c:ptCount val="2"/>
                <c:pt idx="0">
                  <c:v>2183</c:v>
                </c:pt>
                <c:pt idx="1">
                  <c:v>2283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39-4DB6-BEE9-67B77B01656B}"/>
            </c:ext>
          </c:extLst>
        </c:ser>
        <c:ser>
          <c:idx val="1"/>
          <c:order val="1"/>
          <c:tx>
            <c:strRef>
              <c:f>'2'!$A$3</c:f>
              <c:strCache>
                <c:ptCount val="1"/>
                <c:pt idx="0">
                  <c:v>Ubóstwo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370510845087116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F39-4DB6-BEE9-67B77B01656B}"/>
                </c:ext>
              </c:extLst>
            </c:dLbl>
            <c:dLbl>
              <c:idx val="3"/>
              <c:layout>
                <c:manualLayout>
                  <c:x val="-7.111532535261436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39-4DB6-BEE9-67B77B0165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'2'!$B$1:$C$1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'2'!$B$3:$C$3</c:f>
              <c:numCache>
                <c:formatCode>#,##0</c:formatCode>
                <c:ptCount val="2"/>
                <c:pt idx="0">
                  <c:v>1598</c:v>
                </c:pt>
                <c:pt idx="1">
                  <c:v>1420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F39-4DB6-BEE9-67B77B01656B}"/>
            </c:ext>
          </c:extLst>
        </c:ser>
        <c:ser>
          <c:idx val="2"/>
          <c:order val="2"/>
          <c:tx>
            <c:strRef>
              <c:f>'2'!$A$4</c:f>
              <c:strCache>
                <c:ptCount val="1"/>
                <c:pt idx="0">
                  <c:v>Długa lub ciężka choroba</c:v>
                </c:pt>
              </c:strCache>
            </c:strRef>
          </c:tx>
          <c:spPr>
            <a:solidFill>
              <a:srgbClr val="00A4DE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2080730418069994E-3"/>
                  <c:y val="-5.08646998982706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F39-4DB6-BEE9-67B77B01656B}"/>
                </c:ext>
              </c:extLst>
            </c:dLbl>
            <c:dLbl>
              <c:idx val="1"/>
              <c:layout>
                <c:manualLayout>
                  <c:x val="-7.111532535261522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F39-4DB6-BEE9-67B77B01656B}"/>
                </c:ext>
              </c:extLst>
            </c:dLbl>
            <c:dLbl>
              <c:idx val="2"/>
              <c:layout>
                <c:manualLayout>
                  <c:x val="-7.1115325352613485E-3"/>
                  <c:y val="-5.707696621279199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F39-4DB6-BEE9-67B77B01656B}"/>
                </c:ext>
              </c:extLst>
            </c:dLbl>
            <c:dLbl>
              <c:idx val="3"/>
              <c:layout>
                <c:manualLayout>
                  <c:x val="-1.6593575915609813E-2"/>
                  <c:y val="-1.832694325413557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39-4DB6-BEE9-67B77B0165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'2'!$B$1:$C$1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'2'!$B$4:$C$4</c:f>
              <c:numCache>
                <c:formatCode>#,##0</c:formatCode>
                <c:ptCount val="2"/>
                <c:pt idx="0">
                  <c:v>2135</c:v>
                </c:pt>
                <c:pt idx="1">
                  <c:v>2280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F39-4DB6-BEE9-67B77B0165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2"/>
        <c:axId val="478957064"/>
        <c:axId val="478962552"/>
      </c:barChart>
      <c:catAx>
        <c:axId val="478957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78962552"/>
        <c:crosses val="autoZero"/>
        <c:auto val="1"/>
        <c:lblAlgn val="ctr"/>
        <c:lblOffset val="100"/>
        <c:noMultiLvlLbl val="0"/>
      </c:catAx>
      <c:valAx>
        <c:axId val="478962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78957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6972531898859173E-2"/>
          <c:y val="0.88101427266684318"/>
          <c:w val="0.64291221923678887"/>
          <c:h val="6.77155548582578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4FA34-F630-4C87-9507-ABF95D866C32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6866" y="9430218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AFC0E-F196-49D4-A8E8-9406FADB8D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8570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133C0-44BB-4606-8B9B-DBD5E0AA55F8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55600" y="1239838"/>
            <a:ext cx="5957888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73E606-4649-4983-BCCC-4A04B575B0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279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036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59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294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84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43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843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186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461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3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162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494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0AFDFBC-3031-434E-AC6A-C0F3762ED5B7}" type="datetimeFigureOut">
              <a:rPr lang="pl-PL" smtClean="0"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65E76D2-7AFE-44FA-9898-85724860FC4F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39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12" r:id="rId1"/>
    <p:sldLayoutId id="2147484713" r:id="rId2"/>
    <p:sldLayoutId id="2147484714" r:id="rId3"/>
    <p:sldLayoutId id="2147484715" r:id="rId4"/>
    <p:sldLayoutId id="2147484716" r:id="rId5"/>
    <p:sldLayoutId id="2147484717" r:id="rId6"/>
    <p:sldLayoutId id="2147484718" r:id="rId7"/>
    <p:sldLayoutId id="2147484719" r:id="rId8"/>
    <p:sldLayoutId id="2147484720" r:id="rId9"/>
    <p:sldLayoutId id="2147484721" r:id="rId10"/>
    <p:sldLayoutId id="214748472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7.png"/><Relationship Id="rId3" Type="http://schemas.openxmlformats.org/officeDocument/2006/relationships/image" Target="../media/image6.png"/><Relationship Id="rId25" Type="http://schemas.openxmlformats.org/officeDocument/2006/relationships/image" Target="../../word/media/image1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4.wdp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5.wdp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emf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6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7.wdp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.png"/><Relationship Id="rId10" Type="http://schemas.openxmlformats.org/officeDocument/2006/relationships/image" Target="../../word/media/image2.svg"/><Relationship Id="rId4" Type="http://schemas.microsoft.com/office/2007/relationships/hdphoto" Target="../media/hdphoto3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 descr="C:\Users\zapedowskaj\AppData\Local\Microsoft\Windows\INetCache\Content.Outlook\TNNW9D6H\Bydgoszcz domki.png"/>
          <p:cNvPicPr/>
          <p:nvPr/>
        </p:nvPicPr>
        <p:blipFill>
          <a:blip r:embed="rId2" cstate="print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5801" y="0"/>
            <a:ext cx="6354445" cy="4810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Prostokąt 3"/>
          <p:cNvSpPr/>
          <p:nvPr/>
        </p:nvSpPr>
        <p:spPr>
          <a:xfrm>
            <a:off x="433419" y="4810125"/>
            <a:ext cx="108334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>
                <a:ln w="0"/>
              </a:rPr>
              <a:t>To </a:t>
            </a:r>
            <a:r>
              <a:rPr lang="pl-PL" b="1" dirty="0" smtClean="0">
                <a:ln w="0"/>
              </a:rPr>
              <a:t>podsumowanie </a:t>
            </a:r>
            <a:r>
              <a:rPr lang="pl-PL" b="1" dirty="0">
                <a:ln w="0"/>
              </a:rPr>
              <a:t>działalności Prezydenta </a:t>
            </a:r>
            <a:r>
              <a:rPr lang="pl-PL" b="1" dirty="0" smtClean="0">
                <a:ln w="0"/>
              </a:rPr>
              <a:t>Miasta w 2025 roku</a:t>
            </a:r>
            <a:r>
              <a:rPr lang="pl-PL" dirty="0" smtClean="0">
                <a:ln w="0"/>
              </a:rPr>
              <a:t>, w </a:t>
            </a:r>
            <a:r>
              <a:rPr lang="pl-PL" dirty="0">
                <a:ln w="0"/>
              </a:rPr>
              <a:t>szczególności </a:t>
            </a:r>
            <a:r>
              <a:rPr lang="pl-PL" dirty="0" smtClean="0">
                <a:ln w="0"/>
              </a:rPr>
              <a:t>realizacja polityk miejskich, programów </a:t>
            </a:r>
            <a:r>
              <a:rPr lang="pl-PL" dirty="0">
                <a:ln w="0"/>
              </a:rPr>
              <a:t>i</a:t>
            </a:r>
            <a:r>
              <a:rPr lang="pl-PL" dirty="0" smtClean="0">
                <a:ln w="0"/>
              </a:rPr>
              <a:t> </a:t>
            </a:r>
            <a:r>
              <a:rPr lang="pl-PL" smtClean="0">
                <a:ln w="0"/>
              </a:rPr>
              <a:t>strategii rozwoju, </a:t>
            </a:r>
            <a:r>
              <a:rPr lang="pl-PL" dirty="0">
                <a:ln w="0"/>
              </a:rPr>
              <a:t>uchwał rady gminy i budżetu </a:t>
            </a:r>
            <a:r>
              <a:rPr lang="pl-PL" dirty="0" smtClean="0">
                <a:ln w="0"/>
              </a:rPr>
              <a:t>obywatelskiego</a:t>
            </a:r>
          </a:p>
          <a:p>
            <a:pPr algn="just"/>
            <a:endParaRPr lang="pl-PL" dirty="0">
              <a:ln w="0"/>
            </a:endParaRPr>
          </a:p>
          <a:p>
            <a:pPr algn="just"/>
            <a:r>
              <a:rPr lang="pl-PL" i="1" dirty="0">
                <a:ln w="0"/>
              </a:rPr>
              <a:t>w</a:t>
            </a:r>
            <a:r>
              <a:rPr lang="pl-PL" i="1" dirty="0" smtClean="0">
                <a:ln w="0"/>
              </a:rPr>
              <a:t>g danych </a:t>
            </a:r>
            <a:r>
              <a:rPr lang="pl-PL" i="1" dirty="0">
                <a:ln w="0"/>
              </a:rPr>
              <a:t>dostępnych </a:t>
            </a:r>
            <a:r>
              <a:rPr lang="pl-PL" i="1" dirty="0" smtClean="0">
                <a:ln w="0"/>
              </a:rPr>
              <a:t>na 30.04.2026 </a:t>
            </a:r>
            <a:r>
              <a:rPr lang="pl-PL" i="1" dirty="0">
                <a:ln w="0"/>
              </a:rPr>
              <a:t>r.  </a:t>
            </a:r>
          </a:p>
        </p:txBody>
      </p:sp>
      <p:sp>
        <p:nvSpPr>
          <p:cNvPr id="3" name="Prostokąt 2"/>
          <p:cNvSpPr/>
          <p:nvPr/>
        </p:nvSpPr>
        <p:spPr>
          <a:xfrm>
            <a:off x="697209" y="3415739"/>
            <a:ext cx="9511245" cy="646331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pl-PL" sz="3600" b="1" dirty="0">
                <a:ln w="0"/>
                <a:solidFill>
                  <a:srgbClr val="00A4D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Raport o stanie miasta </a:t>
            </a:r>
            <a:r>
              <a:rPr lang="pl-PL" sz="3600" b="1" dirty="0" smtClean="0">
                <a:ln w="0"/>
                <a:solidFill>
                  <a:srgbClr val="00A4D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Bydgoszczy za 2025 </a:t>
            </a:r>
            <a:r>
              <a:rPr lang="pl-PL" sz="3600" b="1" dirty="0">
                <a:ln w="0"/>
                <a:solidFill>
                  <a:srgbClr val="00A4D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rok 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836613" y="1143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836613" y="1143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50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811910" y="133675"/>
            <a:ext cx="60534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sz="2000" b="1" dirty="0">
                <a:solidFill>
                  <a:srgbClr val="00A4DE"/>
                </a:solidFill>
              </a:rPr>
              <a:t>GOSPODARKA KOMUNALNA I OCHRONA ŚRODOWISKA</a:t>
            </a: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148046" y="516964"/>
            <a:ext cx="11843655" cy="22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Transport</a:t>
            </a:r>
            <a:endParaRPr kumimoji="0" lang="pl-PL" sz="16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82563" lvl="0" indent="-182563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prstClr val="black"/>
                </a:solidFill>
              </a:rPr>
              <a:t>p</a:t>
            </a:r>
            <a:r>
              <a:rPr lang="pl-PL" sz="1500" dirty="0" smtClean="0">
                <a:solidFill>
                  <a:prstClr val="black"/>
                </a:solidFill>
              </a:rPr>
              <a:t>rzebudowa </a:t>
            </a:r>
            <a:r>
              <a:rPr lang="pl-PL" sz="1500" b="1" dirty="0" smtClean="0">
                <a:solidFill>
                  <a:prstClr val="black"/>
                </a:solidFill>
              </a:rPr>
              <a:t>linii kolejowej nr 201 </a:t>
            </a:r>
            <a:r>
              <a:rPr lang="pl-PL" sz="1500" dirty="0" smtClean="0">
                <a:solidFill>
                  <a:prstClr val="black"/>
                </a:solidFill>
              </a:rPr>
              <a:t>– przetarg </a:t>
            </a:r>
            <a:r>
              <a:rPr lang="pl-PL" sz="1500" dirty="0">
                <a:solidFill>
                  <a:prstClr val="black"/>
                </a:solidFill>
              </a:rPr>
              <a:t>na </a:t>
            </a:r>
            <a:r>
              <a:rPr lang="pl-PL" sz="1500" dirty="0" smtClean="0">
                <a:solidFill>
                  <a:prstClr val="black"/>
                </a:solidFill>
              </a:rPr>
              <a:t>prace </a:t>
            </a:r>
            <a:r>
              <a:rPr lang="pl-PL" sz="1500" dirty="0">
                <a:solidFill>
                  <a:prstClr val="black"/>
                </a:solidFill>
              </a:rPr>
              <a:t>na </a:t>
            </a:r>
            <a:r>
              <a:rPr lang="pl-PL" sz="1500" dirty="0" smtClean="0">
                <a:solidFill>
                  <a:prstClr val="black"/>
                </a:solidFill>
              </a:rPr>
              <a:t>odc. Maksymilianowo - Wierzchucin </a:t>
            </a:r>
            <a:r>
              <a:rPr lang="pl-PL" sz="1500" dirty="0">
                <a:solidFill>
                  <a:prstClr val="black"/>
                </a:solidFill>
              </a:rPr>
              <a:t>oraz </a:t>
            </a:r>
            <a:r>
              <a:rPr lang="pl-PL" sz="1500" dirty="0" smtClean="0">
                <a:solidFill>
                  <a:prstClr val="black"/>
                </a:solidFill>
              </a:rPr>
              <a:t>umowa </a:t>
            </a:r>
            <a:r>
              <a:rPr lang="pl-PL" sz="1500" dirty="0">
                <a:solidFill>
                  <a:prstClr val="black"/>
                </a:solidFill>
              </a:rPr>
              <a:t>na modernizację stacji </a:t>
            </a:r>
            <a:r>
              <a:rPr lang="pl-PL" sz="1500" dirty="0" smtClean="0">
                <a:solidFill>
                  <a:prstClr val="black"/>
                </a:solidFill>
              </a:rPr>
              <a:t>Maksymilianowo</a:t>
            </a:r>
            <a:r>
              <a:rPr lang="pl-PL" sz="1500" dirty="0">
                <a:solidFill>
                  <a:prstClr val="black"/>
                </a:solidFill>
              </a:rPr>
              <a:t>.</a:t>
            </a:r>
            <a:endParaRPr lang="pl-PL" sz="1500" dirty="0" smtClean="0">
              <a:solidFill>
                <a:prstClr val="black"/>
              </a:solidFill>
            </a:endParaRPr>
          </a:p>
          <a:p>
            <a:pPr marL="182563" lvl="0" indent="-182563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 smtClean="0">
                <a:solidFill>
                  <a:prstClr val="black"/>
                </a:solidFill>
              </a:rPr>
              <a:t>remont </a:t>
            </a:r>
            <a:r>
              <a:rPr lang="pl-PL" sz="1500" dirty="0">
                <a:solidFill>
                  <a:prstClr val="black"/>
                </a:solidFill>
              </a:rPr>
              <a:t>na </a:t>
            </a:r>
            <a:r>
              <a:rPr lang="pl-PL" sz="1500" b="1" dirty="0">
                <a:solidFill>
                  <a:prstClr val="black"/>
                </a:solidFill>
              </a:rPr>
              <a:t>linii kolejowej nr </a:t>
            </a:r>
            <a:r>
              <a:rPr lang="pl-PL" sz="1500" b="1" dirty="0" smtClean="0">
                <a:solidFill>
                  <a:prstClr val="black"/>
                </a:solidFill>
              </a:rPr>
              <a:t>356 </a:t>
            </a:r>
            <a:r>
              <a:rPr lang="pl-PL" sz="1500" dirty="0">
                <a:solidFill>
                  <a:prstClr val="black"/>
                </a:solidFill>
              </a:rPr>
              <a:t>na </a:t>
            </a:r>
            <a:r>
              <a:rPr lang="pl-PL" sz="1500" dirty="0" smtClean="0">
                <a:solidFill>
                  <a:prstClr val="black"/>
                </a:solidFill>
              </a:rPr>
              <a:t>odc. granica woj. </a:t>
            </a:r>
            <a:r>
              <a:rPr lang="pl-PL" sz="1500" dirty="0">
                <a:solidFill>
                  <a:prstClr val="black"/>
                </a:solidFill>
              </a:rPr>
              <a:t>wielkopolskiego </a:t>
            </a:r>
            <a:r>
              <a:rPr lang="pl-PL" sz="1500" dirty="0" smtClean="0">
                <a:solidFill>
                  <a:prstClr val="black"/>
                </a:solidFill>
              </a:rPr>
              <a:t>- Kcynia </a:t>
            </a:r>
            <a:r>
              <a:rPr lang="pl-PL" sz="1500" dirty="0">
                <a:solidFill>
                  <a:prstClr val="black"/>
                </a:solidFill>
              </a:rPr>
              <a:t>oraz na linii nr </a:t>
            </a:r>
            <a:r>
              <a:rPr lang="pl-PL" sz="1500" dirty="0" smtClean="0">
                <a:solidFill>
                  <a:prstClr val="black"/>
                </a:solidFill>
              </a:rPr>
              <a:t>281 </a:t>
            </a:r>
            <a:r>
              <a:rPr lang="pl-PL" sz="1500" dirty="0">
                <a:solidFill>
                  <a:prstClr val="black"/>
                </a:solidFill>
              </a:rPr>
              <a:t>na </a:t>
            </a:r>
            <a:r>
              <a:rPr lang="pl-PL" sz="1500" dirty="0" smtClean="0">
                <a:solidFill>
                  <a:prstClr val="black"/>
                </a:solidFill>
              </a:rPr>
              <a:t>odc. Kcynia - Nakło</a:t>
            </a:r>
            <a:endParaRPr lang="pl-PL" sz="1500" dirty="0">
              <a:solidFill>
                <a:prstClr val="black"/>
              </a:solidFill>
            </a:endParaRPr>
          </a:p>
          <a:p>
            <a:pPr marL="182563" lvl="0" indent="-182563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prstClr val="black"/>
                </a:solidFill>
              </a:rPr>
              <a:t>p</a:t>
            </a:r>
            <a:r>
              <a:rPr lang="pl-PL" sz="1500" dirty="0" smtClean="0">
                <a:solidFill>
                  <a:prstClr val="black"/>
                </a:solidFill>
              </a:rPr>
              <a:t>rzebudowa przystanku kolejowego </a:t>
            </a:r>
            <a:r>
              <a:rPr lang="pl-PL" sz="1500" b="1" dirty="0">
                <a:solidFill>
                  <a:prstClr val="black"/>
                </a:solidFill>
              </a:rPr>
              <a:t>Bydgoszcz Fordon </a:t>
            </a:r>
            <a:r>
              <a:rPr lang="pl-PL" sz="1500" dirty="0">
                <a:solidFill>
                  <a:prstClr val="black"/>
                </a:solidFill>
              </a:rPr>
              <a:t>– </a:t>
            </a:r>
            <a:r>
              <a:rPr lang="pl-PL" sz="1500" dirty="0" smtClean="0">
                <a:solidFill>
                  <a:prstClr val="black"/>
                </a:solidFill>
              </a:rPr>
              <a:t>układ torowy </a:t>
            </a:r>
            <a:r>
              <a:rPr lang="pl-PL" sz="1500" dirty="0">
                <a:solidFill>
                  <a:prstClr val="black"/>
                </a:solidFill>
              </a:rPr>
              <a:t>oraz elektryfikacja </a:t>
            </a:r>
            <a:r>
              <a:rPr lang="pl-PL" sz="1500" dirty="0" smtClean="0">
                <a:solidFill>
                  <a:prstClr val="black"/>
                </a:solidFill>
              </a:rPr>
              <a:t>stacji, w 25 </a:t>
            </a:r>
            <a:r>
              <a:rPr lang="pl-PL" sz="1500" dirty="0">
                <a:solidFill>
                  <a:prstClr val="black"/>
                </a:solidFill>
              </a:rPr>
              <a:t>r. udostępniono </a:t>
            </a:r>
            <a:r>
              <a:rPr lang="pl-PL" sz="1500" b="1" dirty="0">
                <a:solidFill>
                  <a:prstClr val="black"/>
                </a:solidFill>
              </a:rPr>
              <a:t>nowy peron </a:t>
            </a:r>
            <a:r>
              <a:rPr lang="pl-PL" sz="1500" dirty="0">
                <a:solidFill>
                  <a:prstClr val="black"/>
                </a:solidFill>
              </a:rPr>
              <a:t>nr </a:t>
            </a:r>
            <a:r>
              <a:rPr lang="pl-PL" sz="1500" dirty="0" smtClean="0">
                <a:solidFill>
                  <a:prstClr val="black"/>
                </a:solidFill>
              </a:rPr>
              <a:t>2</a:t>
            </a:r>
          </a:p>
          <a:p>
            <a:pPr marL="182563" lvl="0" indent="-182563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prstClr val="black"/>
                </a:solidFill>
              </a:rPr>
              <a:t>b</a:t>
            </a:r>
            <a:r>
              <a:rPr lang="pl-PL" sz="1500" dirty="0" smtClean="0">
                <a:solidFill>
                  <a:prstClr val="black"/>
                </a:solidFill>
              </a:rPr>
              <a:t>udowa </a:t>
            </a:r>
            <a:r>
              <a:rPr lang="pl-PL" sz="1500" b="1" dirty="0" smtClean="0">
                <a:solidFill>
                  <a:prstClr val="black"/>
                </a:solidFill>
              </a:rPr>
              <a:t>S10</a:t>
            </a:r>
            <a:r>
              <a:rPr lang="pl-PL" sz="1500" dirty="0" smtClean="0">
                <a:solidFill>
                  <a:prstClr val="black"/>
                </a:solidFill>
              </a:rPr>
              <a:t> </a:t>
            </a:r>
            <a:r>
              <a:rPr lang="pl-PL" sz="1500" dirty="0">
                <a:solidFill>
                  <a:prstClr val="black"/>
                </a:solidFill>
              </a:rPr>
              <a:t>na </a:t>
            </a:r>
            <a:r>
              <a:rPr lang="pl-PL" sz="1500" dirty="0" smtClean="0">
                <a:solidFill>
                  <a:prstClr val="black"/>
                </a:solidFill>
              </a:rPr>
              <a:t>odc. </a:t>
            </a:r>
            <a:r>
              <a:rPr lang="pl-PL" sz="1500" dirty="0">
                <a:solidFill>
                  <a:prstClr val="black"/>
                </a:solidFill>
              </a:rPr>
              <a:t>Bydgoszcz </a:t>
            </a:r>
            <a:r>
              <a:rPr lang="pl-PL" sz="1500" dirty="0" smtClean="0">
                <a:solidFill>
                  <a:prstClr val="black"/>
                </a:solidFill>
              </a:rPr>
              <a:t>- Toruń: </a:t>
            </a:r>
            <a:r>
              <a:rPr lang="pl-PL" sz="1500" dirty="0">
                <a:solidFill>
                  <a:prstClr val="black"/>
                </a:solidFill>
              </a:rPr>
              <a:t>prace budowlane na </a:t>
            </a:r>
            <a:r>
              <a:rPr lang="pl-PL" sz="1500" dirty="0" smtClean="0">
                <a:solidFill>
                  <a:prstClr val="black"/>
                </a:solidFill>
              </a:rPr>
              <a:t>odc. </a:t>
            </a:r>
            <a:r>
              <a:rPr lang="pl-PL" sz="1500" dirty="0">
                <a:solidFill>
                  <a:prstClr val="black"/>
                </a:solidFill>
              </a:rPr>
              <a:t>od węzła Bydgoszcz Południe do węzła Toruń Zachód (ok. 38 km</a:t>
            </a:r>
            <a:r>
              <a:rPr lang="pl-PL" sz="1500" dirty="0" smtClean="0">
                <a:solidFill>
                  <a:prstClr val="black"/>
                </a:solidFill>
              </a:rPr>
              <a:t>); ZRID dla </a:t>
            </a:r>
            <a:r>
              <a:rPr lang="pl-PL" sz="1500" dirty="0">
                <a:solidFill>
                  <a:prstClr val="black"/>
                </a:solidFill>
              </a:rPr>
              <a:t>dwóch kolejnych </a:t>
            </a:r>
            <a:r>
              <a:rPr lang="pl-PL" sz="1500" dirty="0" smtClean="0">
                <a:solidFill>
                  <a:prstClr val="black"/>
                </a:solidFill>
              </a:rPr>
              <a:t>odcinków; postępowanie </a:t>
            </a:r>
            <a:r>
              <a:rPr lang="pl-PL" sz="1500" dirty="0">
                <a:solidFill>
                  <a:prstClr val="black"/>
                </a:solidFill>
              </a:rPr>
              <a:t>przetargowe </a:t>
            </a:r>
            <a:r>
              <a:rPr lang="pl-PL" sz="1500" dirty="0" smtClean="0">
                <a:solidFill>
                  <a:prstClr val="black"/>
                </a:solidFill>
              </a:rPr>
              <a:t>„zaprojektuj i wybuduj” dla dwóch odcinków na trasie </a:t>
            </a:r>
            <a:r>
              <a:rPr lang="pl-PL" sz="1500" dirty="0">
                <a:solidFill>
                  <a:prstClr val="black"/>
                </a:solidFill>
              </a:rPr>
              <a:t>Bydgoszcz </a:t>
            </a:r>
            <a:r>
              <a:rPr lang="pl-PL" sz="1500" dirty="0" smtClean="0">
                <a:solidFill>
                  <a:prstClr val="black"/>
                </a:solidFill>
              </a:rPr>
              <a:t>- Wyrzysk</a:t>
            </a:r>
          </a:p>
          <a:p>
            <a:pPr marL="182563" lvl="0" indent="-182563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b="1" dirty="0">
                <a:solidFill>
                  <a:prstClr val="black"/>
                </a:solidFill>
              </a:rPr>
              <a:t>Port lotniczy </a:t>
            </a:r>
            <a:r>
              <a:rPr lang="pl-PL" sz="1500" b="1" dirty="0" smtClean="0">
                <a:solidFill>
                  <a:prstClr val="black"/>
                </a:solidFill>
              </a:rPr>
              <a:t>– największy </a:t>
            </a:r>
            <a:r>
              <a:rPr lang="pl-PL" sz="1500" b="1" dirty="0">
                <a:solidFill>
                  <a:prstClr val="black"/>
                </a:solidFill>
              </a:rPr>
              <a:t>w </a:t>
            </a:r>
            <a:r>
              <a:rPr lang="pl-PL" sz="1500" b="1" dirty="0" smtClean="0">
                <a:solidFill>
                  <a:prstClr val="black"/>
                </a:solidFill>
              </a:rPr>
              <a:t>jego </a:t>
            </a:r>
            <a:r>
              <a:rPr lang="pl-PL" sz="1500" b="1" dirty="0">
                <a:solidFill>
                  <a:prstClr val="black"/>
                </a:solidFill>
              </a:rPr>
              <a:t>historii ruch </a:t>
            </a:r>
            <a:r>
              <a:rPr lang="pl-PL" sz="1500" dirty="0" smtClean="0">
                <a:solidFill>
                  <a:prstClr val="black"/>
                </a:solidFill>
              </a:rPr>
              <a:t>pasażerski 439 </a:t>
            </a:r>
            <a:r>
              <a:rPr lang="pl-PL" sz="1500" dirty="0">
                <a:solidFill>
                  <a:prstClr val="black"/>
                </a:solidFill>
              </a:rPr>
              <a:t>632 </a:t>
            </a:r>
            <a:r>
              <a:rPr lang="pl-PL" sz="1500" dirty="0" smtClean="0">
                <a:solidFill>
                  <a:prstClr val="black"/>
                </a:solidFill>
              </a:rPr>
              <a:t>pasażerów </a:t>
            </a:r>
            <a:r>
              <a:rPr lang="pl-PL" sz="1500" dirty="0">
                <a:solidFill>
                  <a:prstClr val="black"/>
                </a:solidFill>
              </a:rPr>
              <a:t>(o </a:t>
            </a:r>
            <a:r>
              <a:rPr lang="pl-PL" sz="1500" dirty="0" smtClean="0">
                <a:solidFill>
                  <a:prstClr val="black"/>
                </a:solidFill>
              </a:rPr>
              <a:t>20 % </a:t>
            </a:r>
            <a:r>
              <a:rPr lang="pl-PL" sz="1500" dirty="0">
                <a:solidFill>
                  <a:prstClr val="black"/>
                </a:solidFill>
              </a:rPr>
              <a:t>więcej niż w </a:t>
            </a:r>
            <a:r>
              <a:rPr lang="pl-PL" sz="1500" dirty="0" smtClean="0">
                <a:solidFill>
                  <a:prstClr val="black"/>
                </a:solidFill>
              </a:rPr>
              <a:t>24 </a:t>
            </a:r>
            <a:r>
              <a:rPr lang="pl-PL" sz="1500" dirty="0">
                <a:solidFill>
                  <a:prstClr val="black"/>
                </a:solidFill>
              </a:rPr>
              <a:t>r</a:t>
            </a:r>
            <a:r>
              <a:rPr lang="pl-PL" sz="1500" dirty="0" smtClean="0">
                <a:solidFill>
                  <a:prstClr val="black"/>
                </a:solidFill>
              </a:rPr>
              <a:t>.); nowe </a:t>
            </a:r>
            <a:r>
              <a:rPr lang="pl-PL" sz="1500" dirty="0">
                <a:solidFill>
                  <a:prstClr val="black"/>
                </a:solidFill>
              </a:rPr>
              <a:t>połączenia </a:t>
            </a:r>
            <a:r>
              <a:rPr lang="pl-PL" sz="1500" dirty="0" smtClean="0">
                <a:solidFill>
                  <a:prstClr val="black"/>
                </a:solidFill>
              </a:rPr>
              <a:t>do Alicante, Frankfurtu </a:t>
            </a:r>
            <a:r>
              <a:rPr lang="pl-PL" sz="1500" dirty="0">
                <a:solidFill>
                  <a:prstClr val="black"/>
                </a:solidFill>
              </a:rPr>
              <a:t>nad Menem </a:t>
            </a:r>
            <a:r>
              <a:rPr lang="pl-PL" sz="1500" dirty="0" smtClean="0">
                <a:solidFill>
                  <a:prstClr val="black"/>
                </a:solidFill>
              </a:rPr>
              <a:t>oraz </a:t>
            </a:r>
            <a:r>
              <a:rPr lang="pl-PL" sz="1500" dirty="0" err="1" smtClean="0">
                <a:solidFill>
                  <a:prstClr val="black"/>
                </a:solidFill>
              </a:rPr>
              <a:t>Sharm</a:t>
            </a:r>
            <a:r>
              <a:rPr lang="pl-PL" sz="1500" dirty="0" smtClean="0">
                <a:solidFill>
                  <a:prstClr val="black"/>
                </a:solidFill>
              </a:rPr>
              <a:t> El-</a:t>
            </a:r>
            <a:r>
              <a:rPr lang="pl-PL" sz="1500" dirty="0" err="1" smtClean="0">
                <a:solidFill>
                  <a:prstClr val="black"/>
                </a:solidFill>
              </a:rPr>
              <a:t>Sheikh</a:t>
            </a:r>
            <a:r>
              <a:rPr lang="pl-PL" sz="1500" dirty="0" smtClean="0">
                <a:solidFill>
                  <a:prstClr val="black"/>
                </a:solidFill>
              </a:rPr>
              <a:t>; obsłużono </a:t>
            </a:r>
            <a:r>
              <a:rPr lang="pl-PL" sz="1500" dirty="0">
                <a:solidFill>
                  <a:prstClr val="black"/>
                </a:solidFill>
              </a:rPr>
              <a:t>ponad 526 ton załadunku, tj. siedmiokrotnie więcej niż w </a:t>
            </a:r>
            <a:r>
              <a:rPr lang="pl-PL" sz="1500" dirty="0" smtClean="0">
                <a:solidFill>
                  <a:prstClr val="black"/>
                </a:solidFill>
              </a:rPr>
              <a:t>24 </a:t>
            </a:r>
            <a:r>
              <a:rPr lang="pl-PL" sz="1500" dirty="0">
                <a:solidFill>
                  <a:prstClr val="black"/>
                </a:solidFill>
              </a:rPr>
              <a:t>r. </a:t>
            </a:r>
            <a:endParaRPr lang="pl-PL" sz="1500" dirty="0" smtClean="0">
              <a:solidFill>
                <a:prstClr val="black"/>
              </a:solidFill>
            </a:endParaRPr>
          </a:p>
          <a:p>
            <a:pPr marL="182563" lvl="0" indent="-182563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b="1" dirty="0">
                <a:solidFill>
                  <a:schemeClr val="tx1"/>
                </a:solidFill>
              </a:rPr>
              <a:t>n</a:t>
            </a:r>
            <a:r>
              <a:rPr lang="pl-PL" sz="1500" b="1" dirty="0" smtClean="0">
                <a:solidFill>
                  <a:schemeClr val="tx1"/>
                </a:solidFill>
              </a:rPr>
              <a:t>a 1 000 </a:t>
            </a:r>
            <a:r>
              <a:rPr lang="pl-PL" sz="1500" dirty="0" smtClean="0">
                <a:solidFill>
                  <a:schemeClr val="tx1"/>
                </a:solidFill>
              </a:rPr>
              <a:t>mieszkańców przypadało </a:t>
            </a:r>
            <a:r>
              <a:rPr lang="pl-PL" sz="1500" b="1" dirty="0" smtClean="0">
                <a:solidFill>
                  <a:schemeClr val="tx1"/>
                </a:solidFill>
              </a:rPr>
              <a:t>590 samochodów </a:t>
            </a:r>
            <a:r>
              <a:rPr lang="pl-PL" sz="1500" dirty="0" smtClean="0">
                <a:solidFill>
                  <a:schemeClr val="tx1"/>
                </a:solidFill>
              </a:rPr>
              <a:t>osobowych, o 28 więcej niż rok wcześniej</a:t>
            </a:r>
            <a:endParaRPr lang="pl-PL" sz="1500" dirty="0">
              <a:solidFill>
                <a:schemeClr val="tx1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43987" y="2834124"/>
            <a:ext cx="11543213" cy="34447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pl-PL" sz="1600" b="1" dirty="0" smtClean="0">
                <a:solidFill>
                  <a:prstClr val="black"/>
                </a:solidFill>
              </a:rPr>
              <a:t>Miejskie inwestycje transportowe</a:t>
            </a:r>
            <a:endParaRPr lang="pl-PL" sz="1600" b="1" dirty="0" smtClean="0">
              <a:solidFill>
                <a:srgbClr val="FF0000"/>
              </a:solidFill>
            </a:endParaRPr>
          </a:p>
          <a:p>
            <a:pPr marL="285750" lvl="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 smtClean="0">
                <a:solidFill>
                  <a:schemeClr val="tx1"/>
                </a:solidFill>
              </a:rPr>
              <a:t>wyremontowano odc. </a:t>
            </a:r>
            <a:r>
              <a:rPr lang="pl-PL" sz="1500" b="1" dirty="0" smtClean="0">
                <a:solidFill>
                  <a:schemeClr val="tx1"/>
                </a:solidFill>
              </a:rPr>
              <a:t>torowiska tramwajowego od ronda Toruńskiego do ul. Spokojnej</a:t>
            </a:r>
          </a:p>
          <a:p>
            <a:pPr marL="285750" lvl="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 smtClean="0">
                <a:solidFill>
                  <a:prstClr val="black"/>
                </a:solidFill>
              </a:rPr>
              <a:t>rozpoczęto rozbudowę </a:t>
            </a:r>
            <a:r>
              <a:rPr lang="pl-PL" sz="1500" b="1" dirty="0" smtClean="0">
                <a:solidFill>
                  <a:prstClr val="black"/>
                </a:solidFill>
              </a:rPr>
              <a:t>pętli Las Gdański</a:t>
            </a:r>
          </a:p>
          <a:p>
            <a:pPr marL="285750" lvl="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prstClr val="black"/>
                </a:solidFill>
              </a:rPr>
              <a:t>o</a:t>
            </a:r>
            <a:r>
              <a:rPr lang="pl-PL" sz="1500" dirty="0" smtClean="0">
                <a:solidFill>
                  <a:prstClr val="black"/>
                </a:solidFill>
              </a:rPr>
              <a:t>głoszono postępowanie przetargowe na roboty budowlane dla </a:t>
            </a:r>
            <a:r>
              <a:rPr lang="pl-PL" sz="1500" b="1" dirty="0" smtClean="0">
                <a:solidFill>
                  <a:prstClr val="black"/>
                </a:solidFill>
              </a:rPr>
              <a:t>linii tramwajowej w ul. Solskiego 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b="1" dirty="0">
                <a:solidFill>
                  <a:prstClr val="black"/>
                </a:solidFill>
              </a:rPr>
              <a:t>o</a:t>
            </a:r>
            <a:r>
              <a:rPr lang="pl-PL" sz="1500" b="1" dirty="0" smtClean="0">
                <a:solidFill>
                  <a:prstClr val="black"/>
                </a:solidFill>
              </a:rPr>
              <a:t>debrano 16 ostatnich </a:t>
            </a:r>
            <a:r>
              <a:rPr lang="pl-PL" sz="1500" b="1" dirty="0">
                <a:solidFill>
                  <a:prstClr val="black"/>
                </a:solidFill>
              </a:rPr>
              <a:t>tramwajów </a:t>
            </a:r>
            <a:r>
              <a:rPr lang="pl-PL" sz="1500" dirty="0" smtClean="0">
                <a:solidFill>
                  <a:prstClr val="black"/>
                </a:solidFill>
              </a:rPr>
              <a:t>– z największego kontraktu Miasta </a:t>
            </a:r>
            <a:r>
              <a:rPr lang="pl-PL" sz="1500" dirty="0">
                <a:solidFill>
                  <a:prstClr val="black"/>
                </a:solidFill>
              </a:rPr>
              <a:t>(</a:t>
            </a:r>
            <a:r>
              <a:rPr lang="pl-PL" sz="1500" dirty="0" smtClean="0">
                <a:solidFill>
                  <a:prstClr val="black"/>
                </a:solidFill>
              </a:rPr>
              <a:t>40 sztuk), p</a:t>
            </a:r>
            <a:r>
              <a:rPr lang="pl-PL" sz="1500" dirty="0" smtClean="0">
                <a:solidFill>
                  <a:schemeClr val="tx1"/>
                </a:solidFill>
              </a:rPr>
              <a:t>ozyskano 44 </a:t>
            </a:r>
            <a:r>
              <a:rPr lang="pl-PL" sz="1500" dirty="0">
                <a:solidFill>
                  <a:schemeClr val="tx1"/>
                </a:solidFill>
              </a:rPr>
              <a:t>mln zł </a:t>
            </a:r>
            <a:r>
              <a:rPr lang="pl-PL" sz="1500" dirty="0" smtClean="0">
                <a:solidFill>
                  <a:schemeClr val="tx1"/>
                </a:solidFill>
              </a:rPr>
              <a:t>z KPO na </a:t>
            </a:r>
            <a:r>
              <a:rPr lang="pl-PL" sz="1500" dirty="0">
                <a:solidFill>
                  <a:schemeClr val="tx1"/>
                </a:solidFill>
              </a:rPr>
              <a:t>zakup </a:t>
            </a:r>
            <a:r>
              <a:rPr lang="pl-PL" sz="1500" dirty="0" smtClean="0">
                <a:solidFill>
                  <a:schemeClr val="tx1"/>
                </a:solidFill>
              </a:rPr>
              <a:t>kolejnych 6 sztuk </a:t>
            </a:r>
            <a:endParaRPr lang="pl-PL" sz="15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prstClr val="black"/>
                </a:solidFill>
              </a:rPr>
              <a:t>k</a:t>
            </a:r>
            <a:r>
              <a:rPr lang="pl-PL" sz="1500" dirty="0" smtClean="0">
                <a:solidFill>
                  <a:prstClr val="black"/>
                </a:solidFill>
              </a:rPr>
              <a:t>ontynuowano </a:t>
            </a:r>
            <a:r>
              <a:rPr lang="pl-PL" sz="1500" dirty="0">
                <a:solidFill>
                  <a:prstClr val="black"/>
                </a:solidFill>
              </a:rPr>
              <a:t>przebudowę i rozbudowę </a:t>
            </a:r>
            <a:r>
              <a:rPr lang="pl-PL" sz="1500" b="1" dirty="0">
                <a:solidFill>
                  <a:prstClr val="black"/>
                </a:solidFill>
              </a:rPr>
              <a:t>zajezdni tramwajowej przy ul. </a:t>
            </a:r>
            <a:r>
              <a:rPr lang="pl-PL" sz="1500" b="1" dirty="0" smtClean="0">
                <a:solidFill>
                  <a:prstClr val="black"/>
                </a:solidFill>
              </a:rPr>
              <a:t>Toruńskiej</a:t>
            </a:r>
            <a:r>
              <a:rPr lang="pl-PL" sz="1500" dirty="0" smtClean="0">
                <a:solidFill>
                  <a:prstClr val="black"/>
                </a:solidFill>
              </a:rPr>
              <a:t> 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 smtClean="0">
                <a:solidFill>
                  <a:prstClr val="black"/>
                </a:solidFill>
              </a:rPr>
              <a:t>program utwardzania </a:t>
            </a:r>
            <a:r>
              <a:rPr lang="pl-PL" sz="1500" b="1" dirty="0" smtClean="0">
                <a:solidFill>
                  <a:prstClr val="black"/>
                </a:solidFill>
              </a:rPr>
              <a:t>ulic gruntowych </a:t>
            </a:r>
            <a:r>
              <a:rPr lang="pl-PL" sz="1500" dirty="0" smtClean="0">
                <a:solidFill>
                  <a:prstClr val="black"/>
                </a:solidFill>
              </a:rPr>
              <a:t>budowa </a:t>
            </a:r>
            <a:r>
              <a:rPr lang="pl-PL" sz="1500" dirty="0" smtClean="0">
                <a:solidFill>
                  <a:schemeClr val="tx1"/>
                </a:solidFill>
              </a:rPr>
              <a:t>ul. </a:t>
            </a:r>
            <a:r>
              <a:rPr lang="pl-PL" sz="1500" dirty="0" err="1" smtClean="0">
                <a:solidFill>
                  <a:schemeClr val="tx1"/>
                </a:solidFill>
              </a:rPr>
              <a:t>Gościeradzkiej</a:t>
            </a:r>
            <a:r>
              <a:rPr lang="pl-PL" sz="1500" dirty="0" smtClean="0">
                <a:solidFill>
                  <a:schemeClr val="tx1"/>
                </a:solidFill>
              </a:rPr>
              <a:t>, ul. Gradowej </a:t>
            </a:r>
            <a:r>
              <a:rPr lang="pl-PL" sz="1500" dirty="0" smtClean="0">
                <a:solidFill>
                  <a:prstClr val="black"/>
                </a:solidFill>
              </a:rPr>
              <a:t>oraz fragmentu ul. Pogodnej, w technologii ażurowej zbudowano 13 odcinków dróg o łącznej dł. blisko 3 km.</a:t>
            </a:r>
          </a:p>
          <a:p>
            <a:pPr marL="285750" lvl="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prstClr val="black"/>
                </a:solidFill>
              </a:rPr>
              <a:t>w</a:t>
            </a:r>
            <a:r>
              <a:rPr lang="pl-PL" sz="1500" dirty="0" smtClean="0">
                <a:solidFill>
                  <a:prstClr val="black"/>
                </a:solidFill>
              </a:rPr>
              <a:t> ramach </a:t>
            </a:r>
            <a:r>
              <a:rPr lang="pl-PL" sz="1500" b="1" dirty="0" smtClean="0">
                <a:solidFill>
                  <a:prstClr val="black"/>
                </a:solidFill>
              </a:rPr>
              <a:t>Programu 25/75 </a:t>
            </a:r>
            <a:r>
              <a:rPr lang="pl-PL" sz="1500" dirty="0" smtClean="0">
                <a:solidFill>
                  <a:prstClr val="black"/>
                </a:solidFill>
              </a:rPr>
              <a:t>przebudowano ul. Bocheńskiego, ul. Potulicką oraz sięgacz ul. Sztumskiej</a:t>
            </a:r>
          </a:p>
          <a:p>
            <a:pPr marL="285750" lvl="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prstClr val="black"/>
                </a:solidFill>
              </a:rPr>
              <a:t>r</a:t>
            </a:r>
            <a:r>
              <a:rPr lang="pl-PL" sz="1500" dirty="0" smtClean="0">
                <a:solidFill>
                  <a:prstClr val="black"/>
                </a:solidFill>
              </a:rPr>
              <a:t>ealizowano prace dla </a:t>
            </a:r>
            <a:r>
              <a:rPr lang="pl-PL" sz="1500" b="1" dirty="0" smtClean="0">
                <a:solidFill>
                  <a:prstClr val="black"/>
                </a:solidFill>
              </a:rPr>
              <a:t>13 odcinków dróg rowerowych </a:t>
            </a:r>
            <a:r>
              <a:rPr lang="pl-PL" sz="1500" dirty="0" smtClean="0">
                <a:solidFill>
                  <a:prstClr val="black"/>
                </a:solidFill>
              </a:rPr>
              <a:t>(prace budowlane i projektowe)</a:t>
            </a:r>
          </a:p>
          <a:p>
            <a:pPr marL="285750" lvl="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schemeClr val="tx1"/>
                </a:solidFill>
              </a:rPr>
              <a:t>z</a:t>
            </a:r>
            <a:r>
              <a:rPr lang="pl-PL" sz="1500" dirty="0" smtClean="0">
                <a:solidFill>
                  <a:schemeClr val="tx1"/>
                </a:solidFill>
              </a:rPr>
              <a:t>modernizowano </a:t>
            </a:r>
            <a:r>
              <a:rPr lang="pl-PL" sz="1500" b="1" dirty="0" smtClean="0">
                <a:solidFill>
                  <a:schemeClr val="tx1"/>
                </a:solidFill>
              </a:rPr>
              <a:t>8 100 m² chodników </a:t>
            </a:r>
            <a:r>
              <a:rPr lang="pl-PL" sz="1500" dirty="0" smtClean="0">
                <a:solidFill>
                  <a:schemeClr val="tx1"/>
                </a:solidFill>
              </a:rPr>
              <a:t>w 69 lokalizacjach</a:t>
            </a:r>
          </a:p>
          <a:p>
            <a:pPr marL="285750" lvl="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b="1" dirty="0">
                <a:solidFill>
                  <a:schemeClr val="tx1"/>
                </a:solidFill>
              </a:rPr>
              <a:t>d</a:t>
            </a:r>
            <a:r>
              <a:rPr lang="pl-PL" sz="1500" b="1" dirty="0" smtClean="0">
                <a:solidFill>
                  <a:schemeClr val="tx1"/>
                </a:solidFill>
              </a:rPr>
              <a:t>oświetlono 47 </a:t>
            </a:r>
            <a:r>
              <a:rPr lang="pl-PL" sz="1500" b="1" dirty="0">
                <a:solidFill>
                  <a:schemeClr val="tx1"/>
                </a:solidFill>
              </a:rPr>
              <a:t>przejść </a:t>
            </a:r>
            <a:r>
              <a:rPr lang="pl-PL" sz="1500" dirty="0">
                <a:solidFill>
                  <a:schemeClr val="tx1"/>
                </a:solidFill>
              </a:rPr>
              <a:t>dla pieszych, w</a:t>
            </a:r>
            <a:r>
              <a:rPr lang="pl-PL" sz="1500" dirty="0" smtClean="0">
                <a:solidFill>
                  <a:schemeClr val="tx1"/>
                </a:solidFill>
              </a:rPr>
              <a:t> </a:t>
            </a:r>
            <a:r>
              <a:rPr lang="pl-PL" sz="1500" dirty="0">
                <a:solidFill>
                  <a:schemeClr val="tx1"/>
                </a:solidFill>
              </a:rPr>
              <a:t>rejonie Placu Wolności oddano do użytku </a:t>
            </a:r>
            <a:r>
              <a:rPr lang="pl-PL" sz="1500" b="1" dirty="0" smtClean="0">
                <a:solidFill>
                  <a:schemeClr val="tx1"/>
                </a:solidFill>
              </a:rPr>
              <a:t>2 </a:t>
            </a:r>
            <a:r>
              <a:rPr lang="pl-PL" sz="1500" b="1" dirty="0">
                <a:solidFill>
                  <a:schemeClr val="tx1"/>
                </a:solidFill>
              </a:rPr>
              <a:t>przystanki </a:t>
            </a:r>
            <a:r>
              <a:rPr lang="pl-PL" sz="1500" b="1" dirty="0" smtClean="0">
                <a:solidFill>
                  <a:schemeClr val="tx1"/>
                </a:solidFill>
              </a:rPr>
              <a:t>wiedeńskie</a:t>
            </a:r>
          </a:p>
          <a:p>
            <a:pPr marL="285750" lvl="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schemeClr val="tx1"/>
                </a:solidFill>
              </a:rPr>
              <a:t>u</a:t>
            </a:r>
            <a:r>
              <a:rPr lang="pl-PL" sz="1500" dirty="0" smtClean="0">
                <a:solidFill>
                  <a:schemeClr val="tx1"/>
                </a:solidFill>
              </a:rPr>
              <a:t>ruchomiono </a:t>
            </a:r>
            <a:r>
              <a:rPr lang="pl-PL" sz="1500" b="1" dirty="0">
                <a:solidFill>
                  <a:schemeClr val="tx1"/>
                </a:solidFill>
              </a:rPr>
              <a:t>nową linię międzygminną </a:t>
            </a:r>
            <a:r>
              <a:rPr lang="pl-PL" sz="1500" b="1" dirty="0" smtClean="0">
                <a:solidFill>
                  <a:schemeClr val="tx1"/>
                </a:solidFill>
              </a:rPr>
              <a:t>do </a:t>
            </a:r>
            <a:r>
              <a:rPr lang="pl-PL" sz="1500" b="1" dirty="0">
                <a:solidFill>
                  <a:schemeClr val="tx1"/>
                </a:solidFill>
              </a:rPr>
              <a:t>Złejwsi </a:t>
            </a:r>
            <a:r>
              <a:rPr lang="pl-PL" sz="1500" b="1" dirty="0" smtClean="0">
                <a:solidFill>
                  <a:schemeClr val="tx1"/>
                </a:solidFill>
              </a:rPr>
              <a:t>Wielkiej</a:t>
            </a:r>
          </a:p>
          <a:p>
            <a:pPr marL="285750" lvl="0" indent="-285750">
              <a:spcBef>
                <a:spcPts val="200"/>
              </a:spcBef>
              <a:buFont typeface="Wingdings" panose="05000000000000000000" pitchFamily="2" charset="2"/>
              <a:buChar char="v"/>
              <a:defRPr/>
            </a:pPr>
            <a:r>
              <a:rPr lang="pl-PL" sz="1500" dirty="0">
                <a:solidFill>
                  <a:schemeClr val="tx1"/>
                </a:solidFill>
              </a:rPr>
              <a:t>MZK Sp. z o.o. podpisała </a:t>
            </a:r>
            <a:r>
              <a:rPr lang="pl-PL" sz="1500" b="1" dirty="0" smtClean="0">
                <a:solidFill>
                  <a:schemeClr val="tx1"/>
                </a:solidFill>
              </a:rPr>
              <a:t>umowę </a:t>
            </a:r>
            <a:r>
              <a:rPr lang="pl-PL" sz="1500" b="1" dirty="0">
                <a:solidFill>
                  <a:schemeClr val="tx1"/>
                </a:solidFill>
              </a:rPr>
              <a:t>na dostawę 11 </a:t>
            </a:r>
            <a:r>
              <a:rPr lang="pl-PL" sz="1500" b="1" dirty="0" smtClean="0">
                <a:solidFill>
                  <a:schemeClr val="tx1"/>
                </a:solidFill>
              </a:rPr>
              <a:t>elektrobusów</a:t>
            </a:r>
            <a:endParaRPr lang="pl-PL" sz="15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36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5252391" y="133675"/>
            <a:ext cx="11725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KULTURA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409304" y="536345"/>
            <a:ext cx="5164182" cy="50087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Bydgoski Rok Muzyki</a:t>
            </a:r>
          </a:p>
          <a:p>
            <a:pPr marL="285750" indent="-2857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1"/>
                </a:solidFill>
              </a:rPr>
              <a:t>p</a:t>
            </a:r>
            <a:r>
              <a:rPr lang="pl-PL" dirty="0" smtClean="0">
                <a:solidFill>
                  <a:schemeClr val="tx1"/>
                </a:solidFill>
              </a:rPr>
              <a:t>onad </a:t>
            </a:r>
            <a:r>
              <a:rPr lang="pl-PL" dirty="0">
                <a:solidFill>
                  <a:schemeClr val="tx1"/>
                </a:solidFill>
              </a:rPr>
              <a:t>200 wydarzeń w szkołach i </a:t>
            </a:r>
            <a:r>
              <a:rPr lang="pl-PL" dirty="0" smtClean="0">
                <a:solidFill>
                  <a:schemeClr val="tx1"/>
                </a:solidFill>
              </a:rPr>
              <a:t>placówkach oświatowych </a:t>
            </a:r>
            <a:endParaRPr lang="pl-PL" dirty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1"/>
                </a:solidFill>
              </a:rPr>
              <a:t>p</a:t>
            </a:r>
            <a:r>
              <a:rPr lang="pl-PL" dirty="0" smtClean="0">
                <a:solidFill>
                  <a:schemeClr val="tx1"/>
                </a:solidFill>
              </a:rPr>
              <a:t>onad </a:t>
            </a:r>
            <a:r>
              <a:rPr lang="pl-PL" dirty="0">
                <a:solidFill>
                  <a:schemeClr val="tx1"/>
                </a:solidFill>
              </a:rPr>
              <a:t>250 imprez i wydarzeń </a:t>
            </a:r>
            <a:r>
              <a:rPr lang="pl-PL" dirty="0" smtClean="0">
                <a:solidFill>
                  <a:schemeClr val="tx1"/>
                </a:solidFill>
              </a:rPr>
              <a:t>muzycznych</a:t>
            </a:r>
            <a:endParaRPr lang="pl-PL" dirty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1"/>
                </a:solidFill>
              </a:rPr>
              <a:t>477 </a:t>
            </a:r>
            <a:r>
              <a:rPr lang="pl-PL" dirty="0" smtClean="0">
                <a:solidFill>
                  <a:schemeClr val="tx1"/>
                </a:solidFill>
              </a:rPr>
              <a:t>koncertów</a:t>
            </a:r>
            <a:endParaRPr lang="pl-PL" dirty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1"/>
                </a:solidFill>
              </a:rPr>
              <a:t>43 projekty muzyczne wsparte przez </a:t>
            </a:r>
            <a:r>
              <a:rPr lang="pl-PL" dirty="0" smtClean="0">
                <a:solidFill>
                  <a:schemeClr val="tx1"/>
                </a:solidFill>
              </a:rPr>
              <a:t>Miasto</a:t>
            </a:r>
            <a:endParaRPr lang="pl-PL" dirty="0">
              <a:solidFill>
                <a:schemeClr val="tx1"/>
              </a:solidFill>
            </a:endParaRPr>
          </a:p>
          <a:p>
            <a:endParaRPr lang="pl-PL" dirty="0" smtClean="0">
              <a:solidFill>
                <a:schemeClr val="tx1"/>
              </a:solidFill>
            </a:endParaRPr>
          </a:p>
          <a:p>
            <a:r>
              <a:rPr lang="pl-PL" i="1" dirty="0" smtClean="0">
                <a:solidFill>
                  <a:schemeClr val="tx1"/>
                </a:solidFill>
              </a:rPr>
              <a:t>Nowe brzmienie miasta - </a:t>
            </a:r>
            <a:r>
              <a:rPr lang="pl-PL" dirty="0" smtClean="0">
                <a:solidFill>
                  <a:schemeClr val="tx1"/>
                </a:solidFill>
              </a:rPr>
              <a:t>projekt</a:t>
            </a:r>
            <a:r>
              <a:rPr lang="pl-PL" i="1" dirty="0" smtClean="0">
                <a:solidFill>
                  <a:schemeClr val="tx1"/>
                </a:solidFill>
              </a:rPr>
              <a:t> </a:t>
            </a:r>
            <a:r>
              <a:rPr lang="pl-PL" dirty="0" smtClean="0">
                <a:solidFill>
                  <a:schemeClr val="tx1"/>
                </a:solidFill>
              </a:rPr>
              <a:t>Akademii Muzycznej</a:t>
            </a:r>
          </a:p>
          <a:p>
            <a:pPr>
              <a:spcBef>
                <a:spcPts val="200"/>
              </a:spcBef>
            </a:pPr>
            <a:r>
              <a:rPr lang="pl-PL" dirty="0" smtClean="0">
                <a:solidFill>
                  <a:schemeClr val="tx1"/>
                </a:solidFill>
              </a:rPr>
              <a:t>Bydgoski Festiwal Muzyczny</a:t>
            </a:r>
          </a:p>
          <a:p>
            <a:pPr>
              <a:spcBef>
                <a:spcPts val="200"/>
              </a:spcBef>
            </a:pPr>
            <a:r>
              <a:rPr lang="pl-PL" dirty="0" smtClean="0">
                <a:solidFill>
                  <a:schemeClr val="tx1"/>
                </a:solidFill>
              </a:rPr>
              <a:t>Bydgoski Festiwal Operowy</a:t>
            </a:r>
          </a:p>
          <a:p>
            <a:pPr>
              <a:spcBef>
                <a:spcPts val="200"/>
              </a:spcBef>
            </a:pPr>
            <a:r>
              <a:rPr lang="pl-PL" dirty="0">
                <a:solidFill>
                  <a:schemeClr val="tx1"/>
                </a:solidFill>
              </a:rPr>
              <a:t>Festiwal Piosenki </a:t>
            </a:r>
            <a:r>
              <a:rPr lang="pl-PL" dirty="0" smtClean="0">
                <a:solidFill>
                  <a:schemeClr val="tx1"/>
                </a:solidFill>
              </a:rPr>
              <a:t>Filmowej</a:t>
            </a:r>
          </a:p>
          <a:p>
            <a:pPr>
              <a:spcBef>
                <a:spcPts val="200"/>
              </a:spcBef>
            </a:pPr>
            <a:r>
              <a:rPr lang="pl-PL" dirty="0" smtClean="0">
                <a:solidFill>
                  <a:schemeClr val="tx1"/>
                </a:solidFill>
              </a:rPr>
              <a:t>Rzeka Muzyki</a:t>
            </a:r>
          </a:p>
          <a:p>
            <a:pPr>
              <a:spcBef>
                <a:spcPts val="2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Międzynarodowy </a:t>
            </a:r>
            <a:r>
              <a:rPr lang="pl-PL" sz="1600" dirty="0">
                <a:solidFill>
                  <a:schemeClr val="tx1"/>
                </a:solidFill>
              </a:rPr>
              <a:t>Festiwal Sztuki Perkusyjnej </a:t>
            </a:r>
            <a:r>
              <a:rPr lang="pl-PL" sz="1600" dirty="0" err="1">
                <a:solidFill>
                  <a:schemeClr val="tx1"/>
                </a:solidFill>
              </a:rPr>
              <a:t>Drums</a:t>
            </a:r>
            <a:r>
              <a:rPr lang="pl-PL" sz="1600" dirty="0">
                <a:solidFill>
                  <a:schemeClr val="tx1"/>
                </a:solidFill>
              </a:rPr>
              <a:t> </a:t>
            </a:r>
            <a:r>
              <a:rPr lang="pl-PL" sz="1600" dirty="0" smtClean="0">
                <a:solidFill>
                  <a:schemeClr val="tx1"/>
                </a:solidFill>
              </a:rPr>
              <a:t>Fusion </a:t>
            </a:r>
          </a:p>
          <a:p>
            <a:pPr>
              <a:spcBef>
                <a:spcPts val="200"/>
              </a:spcBef>
            </a:pPr>
            <a:r>
              <a:rPr lang="pl-PL" dirty="0" smtClean="0">
                <a:solidFill>
                  <a:schemeClr val="tx1"/>
                </a:solidFill>
              </a:rPr>
              <a:t>Festiwal </a:t>
            </a:r>
            <a:r>
              <a:rPr lang="pl-PL" dirty="0">
                <a:solidFill>
                  <a:schemeClr val="tx1"/>
                </a:solidFill>
              </a:rPr>
              <a:t>Muzyki Tradycyjnej i Ludowej </a:t>
            </a:r>
            <a:r>
              <a:rPr lang="pl-PL" dirty="0" err="1" smtClean="0">
                <a:solidFill>
                  <a:schemeClr val="tx1"/>
                </a:solidFill>
              </a:rPr>
              <a:t>Ethniesy</a:t>
            </a:r>
            <a:endParaRPr lang="pl-PL" dirty="0" smtClean="0">
              <a:solidFill>
                <a:schemeClr val="tx1"/>
              </a:solidFill>
            </a:endParaRPr>
          </a:p>
          <a:p>
            <a:pPr>
              <a:spcBef>
                <a:spcPts val="200"/>
              </a:spcBef>
            </a:pPr>
            <a:r>
              <a:rPr lang="pl-PL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Bydgoszcz Miasto Muzyki UNESCO 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5782491" y="865733"/>
            <a:ext cx="6130879" cy="27570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2925" indent="-542925"/>
            <a:endParaRPr lang="pl-PL" dirty="0" smtClean="0">
              <a:solidFill>
                <a:schemeClr val="tx1"/>
              </a:solidFill>
            </a:endParaRPr>
          </a:p>
          <a:p>
            <a:pPr marL="542925" indent="-542925"/>
            <a:endParaRPr lang="pl-PL" dirty="0">
              <a:solidFill>
                <a:schemeClr val="tx1"/>
              </a:solidFill>
            </a:endParaRPr>
          </a:p>
          <a:p>
            <a:pPr marL="542925" indent="-542925"/>
            <a:r>
              <a:rPr lang="pl-PL" dirty="0" smtClean="0">
                <a:solidFill>
                  <a:schemeClr val="tx1"/>
                </a:solidFill>
              </a:rPr>
              <a:t>Nowy </a:t>
            </a:r>
            <a:r>
              <a:rPr lang="pl-PL" dirty="0">
                <a:solidFill>
                  <a:schemeClr val="tx1"/>
                </a:solidFill>
              </a:rPr>
              <a:t>kampus Akademii </a:t>
            </a:r>
            <a:r>
              <a:rPr lang="pl-PL" dirty="0" smtClean="0">
                <a:solidFill>
                  <a:schemeClr val="tx1"/>
                </a:solidFill>
              </a:rPr>
              <a:t>Muzycznej</a:t>
            </a:r>
          </a:p>
          <a:p>
            <a:pPr marL="542925" indent="-542925">
              <a:spcBef>
                <a:spcPts val="200"/>
              </a:spcBef>
            </a:pPr>
            <a:r>
              <a:rPr lang="pl-PL" dirty="0" smtClean="0">
                <a:solidFill>
                  <a:schemeClr val="tx1"/>
                </a:solidFill>
              </a:rPr>
              <a:t>Rozbudowa </a:t>
            </a:r>
            <a:r>
              <a:rPr lang="pl-PL" dirty="0">
                <a:solidFill>
                  <a:schemeClr val="tx1"/>
                </a:solidFill>
              </a:rPr>
              <a:t>Opery </a:t>
            </a:r>
            <a:r>
              <a:rPr lang="pl-PL" dirty="0" smtClean="0">
                <a:solidFill>
                  <a:schemeClr val="tx1"/>
                </a:solidFill>
              </a:rPr>
              <a:t>Nova</a:t>
            </a:r>
          </a:p>
          <a:p>
            <a:pPr marL="542925" indent="-542925">
              <a:spcBef>
                <a:spcPts val="200"/>
              </a:spcBef>
            </a:pPr>
            <a:r>
              <a:rPr lang="pl-PL" dirty="0" smtClean="0">
                <a:solidFill>
                  <a:schemeClr val="tx1"/>
                </a:solidFill>
              </a:rPr>
              <a:t>Modernizacja Teatru Polskiego</a:t>
            </a:r>
          </a:p>
          <a:p>
            <a:pPr marL="542925" indent="-542925"/>
            <a:endParaRPr lang="pl-PL" dirty="0" smtClean="0">
              <a:solidFill>
                <a:schemeClr val="tx1"/>
              </a:solidFill>
            </a:endParaRPr>
          </a:p>
          <a:p>
            <a:pPr marL="542925" indent="-542925"/>
            <a:r>
              <a:rPr lang="pl-PL" dirty="0" smtClean="0">
                <a:solidFill>
                  <a:schemeClr val="tx1"/>
                </a:solidFill>
              </a:rPr>
              <a:t> 7 </a:t>
            </a:r>
            <a:r>
              <a:rPr lang="pl-PL" dirty="0">
                <a:solidFill>
                  <a:schemeClr val="tx1"/>
                </a:solidFill>
              </a:rPr>
              <a:t>dotacji </a:t>
            </a:r>
            <a:r>
              <a:rPr lang="pl-PL" dirty="0" smtClean="0">
                <a:solidFill>
                  <a:schemeClr val="tx1"/>
                </a:solidFill>
              </a:rPr>
              <a:t>Bydgoskiego </a:t>
            </a:r>
            <a:r>
              <a:rPr lang="pl-PL" dirty="0">
                <a:solidFill>
                  <a:schemeClr val="tx1"/>
                </a:solidFill>
              </a:rPr>
              <a:t>Programu Wsparcia Renowacji </a:t>
            </a:r>
            <a:r>
              <a:rPr lang="pl-PL" dirty="0" smtClean="0">
                <a:solidFill>
                  <a:schemeClr val="tx1"/>
                </a:solidFill>
              </a:rPr>
              <a:t>Zabytków</a:t>
            </a:r>
            <a:endParaRPr lang="pl-PL" dirty="0">
              <a:solidFill>
                <a:schemeClr val="tx1"/>
              </a:solidFill>
            </a:endParaRPr>
          </a:p>
          <a:p>
            <a:pPr marL="539750" indent="-539750">
              <a:spcBef>
                <a:spcPts val="200"/>
              </a:spcBef>
            </a:pPr>
            <a:r>
              <a:rPr lang="pl-PL" dirty="0" smtClean="0">
                <a:solidFill>
                  <a:schemeClr val="tx1"/>
                </a:solidFill>
              </a:rPr>
              <a:t> 53 </a:t>
            </a:r>
            <a:r>
              <a:rPr lang="pl-PL" dirty="0">
                <a:solidFill>
                  <a:schemeClr val="tx1"/>
                </a:solidFill>
              </a:rPr>
              <a:t>przedsięwzięcia, 40 podmiotów (</a:t>
            </a:r>
            <a:r>
              <a:rPr lang="pl-PL" dirty="0" smtClean="0">
                <a:solidFill>
                  <a:schemeClr val="tx1"/>
                </a:solidFill>
              </a:rPr>
              <a:t>51 / 35 </a:t>
            </a:r>
            <a:r>
              <a:rPr lang="pl-PL" dirty="0">
                <a:solidFill>
                  <a:schemeClr val="tx1"/>
                </a:solidFill>
              </a:rPr>
              <a:t>w </a:t>
            </a:r>
            <a:r>
              <a:rPr lang="pl-PL" dirty="0" smtClean="0">
                <a:solidFill>
                  <a:schemeClr val="tx1"/>
                </a:solidFill>
              </a:rPr>
              <a:t>24 </a:t>
            </a:r>
            <a:r>
              <a:rPr lang="pl-PL" dirty="0">
                <a:solidFill>
                  <a:schemeClr val="tx1"/>
                </a:solidFill>
              </a:rPr>
              <a:t>r</a:t>
            </a:r>
            <a:r>
              <a:rPr lang="pl-PL" dirty="0" smtClean="0">
                <a:solidFill>
                  <a:schemeClr val="tx1"/>
                </a:solidFill>
              </a:rPr>
              <a:t>.) z dotacją </a:t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>w otwartych konkursach ofert</a:t>
            </a:r>
            <a:endParaRPr lang="pl-PL" dirty="0">
              <a:solidFill>
                <a:schemeClr val="tx1"/>
              </a:solidFill>
            </a:endParaRPr>
          </a:p>
          <a:p>
            <a:pPr marL="539750" indent="-539750">
              <a:spcBef>
                <a:spcPts val="200"/>
              </a:spcBef>
            </a:pPr>
            <a:r>
              <a:rPr lang="pl-PL" dirty="0" smtClean="0">
                <a:solidFill>
                  <a:schemeClr val="tx1"/>
                </a:solidFill>
              </a:rPr>
              <a:t>3 738 wydarzeń i 677 tys. uczestników organizowanych przez </a:t>
            </a:r>
            <a:r>
              <a:rPr lang="pl-PL" dirty="0">
                <a:solidFill>
                  <a:schemeClr val="tx1"/>
                </a:solidFill>
              </a:rPr>
              <a:t>instytucje kultury i </a:t>
            </a:r>
            <a:r>
              <a:rPr lang="pl-PL" dirty="0" smtClean="0">
                <a:solidFill>
                  <a:schemeClr val="tx1"/>
                </a:solidFill>
              </a:rPr>
              <a:t>NGO przy </a:t>
            </a:r>
            <a:r>
              <a:rPr lang="pl-PL" dirty="0">
                <a:solidFill>
                  <a:schemeClr val="tx1"/>
                </a:solidFill>
              </a:rPr>
              <a:t>wsparciu </a:t>
            </a:r>
            <a:r>
              <a:rPr lang="pl-PL" dirty="0" smtClean="0">
                <a:solidFill>
                  <a:schemeClr val="tx1"/>
                </a:solidFill>
              </a:rPr>
              <a:t>Miasta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12" name="Grafika 16" descr="Dramat"/>
          <p:cNvPicPr/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rto="http://schemas.microsoft.com/office/word/2006/arto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r:embed="rId25"/>
              </a:ext>
            </a:extLst>
          </a:blip>
          <a:stretch>
            <a:fillRect/>
          </a:stretch>
        </p:blipFill>
        <p:spPr>
          <a:xfrm>
            <a:off x="5729452" y="4570511"/>
            <a:ext cx="1390875" cy="1384297"/>
          </a:xfrm>
          <a:prstGeom prst="rect">
            <a:avLst/>
          </a:prstGeom>
        </p:spPr>
      </p:pic>
      <p:pic>
        <p:nvPicPr>
          <p:cNvPr id="15" name="Grafika 16" descr="Dramat"/>
          <p:cNvPicPr/>
          <p:nvPr/>
        </p:nvPicPr>
        <p:blipFill>
          <a:blip r:embed="rId2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emen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rto="http://schemas.microsoft.com/office/word/2006/arto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r:embed="rId25"/>
              </a:ext>
            </a:extLst>
          </a:blip>
          <a:stretch>
            <a:fillRect/>
          </a:stretch>
        </p:blipFill>
        <p:spPr>
          <a:xfrm rot="1896206">
            <a:off x="5566054" y="3953437"/>
            <a:ext cx="1566674" cy="134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1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5252391" y="133675"/>
            <a:ext cx="11725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KULTURA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1046231" y="545781"/>
            <a:ext cx="4344775" cy="30015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600" b="1" dirty="0" smtClean="0">
                <a:solidFill>
                  <a:schemeClr val="tx1"/>
                </a:solidFill>
              </a:rPr>
              <a:t>Teatr </a:t>
            </a:r>
            <a:r>
              <a:rPr lang="pl-PL" sz="1600" b="1" dirty="0">
                <a:solidFill>
                  <a:schemeClr val="tx1"/>
                </a:solidFill>
              </a:rPr>
              <a:t>Polski im. </a:t>
            </a:r>
            <a:r>
              <a:rPr lang="pl-PL" sz="1600" b="1" dirty="0" smtClean="0">
                <a:solidFill>
                  <a:schemeClr val="tx1"/>
                </a:solidFill>
              </a:rPr>
              <a:t>H. </a:t>
            </a:r>
            <a:r>
              <a:rPr lang="pl-PL" sz="1600" b="1" dirty="0">
                <a:solidFill>
                  <a:schemeClr val="tx1"/>
                </a:solidFill>
              </a:rPr>
              <a:t>Konieczki </a:t>
            </a:r>
            <a:endParaRPr lang="pl-PL" sz="1600" b="1" dirty="0" smtClean="0">
              <a:solidFill>
                <a:schemeClr val="tx1"/>
              </a:solidFill>
            </a:endParaRPr>
          </a:p>
          <a:p>
            <a:r>
              <a:rPr lang="pl-PL" sz="1600" dirty="0" smtClean="0">
                <a:solidFill>
                  <a:schemeClr val="tx1"/>
                </a:solidFill>
              </a:rPr>
              <a:t>5 premier (24 r. - 4)</a:t>
            </a:r>
          </a:p>
          <a:p>
            <a:r>
              <a:rPr lang="pl-PL" sz="1600" dirty="0" smtClean="0">
                <a:solidFill>
                  <a:schemeClr val="tx1"/>
                </a:solidFill>
              </a:rPr>
              <a:t>102 spektakle (24 r. – 80)</a:t>
            </a:r>
          </a:p>
          <a:p>
            <a:r>
              <a:rPr lang="pl-PL" sz="1600" dirty="0" smtClean="0">
                <a:solidFill>
                  <a:schemeClr val="tx1"/>
                </a:solidFill>
              </a:rPr>
              <a:t>Festiwal Prapremier</a:t>
            </a:r>
          </a:p>
          <a:p>
            <a:pPr>
              <a:spcBef>
                <a:spcPts val="600"/>
              </a:spcBef>
            </a:pPr>
            <a:r>
              <a:rPr lang="pl-PL" sz="1600" b="1" dirty="0">
                <a:solidFill>
                  <a:schemeClr val="tx1"/>
                </a:solidFill>
              </a:rPr>
              <a:t>Teatr Kameralny im. </a:t>
            </a:r>
            <a:r>
              <a:rPr lang="pl-PL" sz="1600" b="1" dirty="0" smtClean="0">
                <a:solidFill>
                  <a:schemeClr val="tx1"/>
                </a:solidFill>
              </a:rPr>
              <a:t>W. </a:t>
            </a:r>
            <a:r>
              <a:rPr lang="pl-PL" sz="1600" b="1" dirty="0">
                <a:solidFill>
                  <a:schemeClr val="tx1"/>
                </a:solidFill>
              </a:rPr>
              <a:t>Rucińskiej </a:t>
            </a:r>
            <a:endParaRPr lang="pl-PL" sz="1600" b="1" dirty="0" smtClean="0">
              <a:solidFill>
                <a:schemeClr val="tx1"/>
              </a:solidFill>
            </a:endParaRPr>
          </a:p>
          <a:p>
            <a:r>
              <a:rPr lang="pl-PL" sz="1600" dirty="0" smtClean="0">
                <a:solidFill>
                  <a:schemeClr val="tx1"/>
                </a:solidFill>
              </a:rPr>
              <a:t>4 premiery (24 </a:t>
            </a:r>
            <a:r>
              <a:rPr lang="pl-PL" sz="1600" dirty="0">
                <a:solidFill>
                  <a:schemeClr val="tx1"/>
                </a:solidFill>
              </a:rPr>
              <a:t>r. - 4)</a:t>
            </a:r>
          </a:p>
          <a:p>
            <a:r>
              <a:rPr lang="pl-PL" sz="1600" dirty="0" smtClean="0">
                <a:solidFill>
                  <a:schemeClr val="tx1"/>
                </a:solidFill>
              </a:rPr>
              <a:t>186 spektakli (24 </a:t>
            </a:r>
            <a:r>
              <a:rPr lang="pl-PL" sz="1600" dirty="0">
                <a:solidFill>
                  <a:schemeClr val="tx1"/>
                </a:solidFill>
              </a:rPr>
              <a:t>r. – </a:t>
            </a:r>
            <a:r>
              <a:rPr lang="pl-PL" sz="1600" dirty="0" smtClean="0">
                <a:solidFill>
                  <a:schemeClr val="tx1"/>
                </a:solidFill>
              </a:rPr>
              <a:t>145)</a:t>
            </a:r>
          </a:p>
          <a:p>
            <a:pPr>
              <a:spcBef>
                <a:spcPts val="600"/>
              </a:spcBef>
            </a:pPr>
            <a:r>
              <a:rPr lang="pl-PL" sz="1600" b="1" dirty="0">
                <a:solidFill>
                  <a:schemeClr val="tx1"/>
                </a:solidFill>
              </a:rPr>
              <a:t>Muzeum Okręgowe im. L. Wyczółkowskiego </a:t>
            </a:r>
          </a:p>
          <a:p>
            <a:r>
              <a:rPr lang="pl-PL" sz="1600" dirty="0">
                <a:solidFill>
                  <a:schemeClr val="tx1"/>
                </a:solidFill>
              </a:rPr>
              <a:t>13 wystaw stałych (24 r. – 12)</a:t>
            </a:r>
          </a:p>
          <a:p>
            <a:r>
              <a:rPr lang="pl-PL" sz="1600" dirty="0">
                <a:solidFill>
                  <a:schemeClr val="tx1"/>
                </a:solidFill>
              </a:rPr>
              <a:t>31 wystaw czasowych (24 r. – 31</a:t>
            </a:r>
            <a:r>
              <a:rPr lang="pl-PL" sz="1600" dirty="0" smtClean="0">
                <a:solidFill>
                  <a:schemeClr val="tx1"/>
                </a:solidFill>
              </a:rPr>
              <a:t>)</a:t>
            </a:r>
            <a:endParaRPr lang="pl-PL" sz="1600" dirty="0">
              <a:solidFill>
                <a:schemeClr val="tx1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046232" y="4184326"/>
            <a:ext cx="10136046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l-PL" sz="1600" b="1" dirty="0"/>
              <a:t>Muzeum Okręgowe im. Leona Wyczółkowskiego uzyskało prestiżowy tytuł finalisty </a:t>
            </a:r>
            <a:r>
              <a:rPr lang="pl-PL" sz="1600" b="1" dirty="0" smtClean="0"/>
              <a:t>konkursu </a:t>
            </a:r>
            <a:r>
              <a:rPr lang="pl-PL" sz="1600" b="1" dirty="0"/>
              <a:t>EMYA 2025 – Europejska Muzealna Nagroda Roku dla Apteki pod </a:t>
            </a:r>
            <a:r>
              <a:rPr lang="pl-PL" sz="1600" b="1" dirty="0" smtClean="0"/>
              <a:t>Łabędziem</a:t>
            </a:r>
            <a:endParaRPr lang="pl-PL" sz="1600" b="1" dirty="0"/>
          </a:p>
        </p:txBody>
      </p:sp>
      <p:sp>
        <p:nvSpPr>
          <p:cNvPr id="3" name="Prostokąt 2"/>
          <p:cNvSpPr/>
          <p:nvPr/>
        </p:nvSpPr>
        <p:spPr>
          <a:xfrm>
            <a:off x="818606" y="5056406"/>
            <a:ext cx="10572205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l-PL" sz="1600" b="1" dirty="0"/>
              <a:t>Centrum Nauki i Kultury Młyny </a:t>
            </a:r>
            <a:r>
              <a:rPr lang="pl-PL" sz="1600" b="1" dirty="0" smtClean="0"/>
              <a:t>Rothera zdobyło </a:t>
            </a:r>
            <a:r>
              <a:rPr lang="pl-PL" sz="1600" b="1" dirty="0"/>
              <a:t>tytuł Lidera Dostępności w kategorii obiekt zabytkowy. To ogólnopolskie wyróżnienie promujące miejsca przyjazne </a:t>
            </a:r>
            <a:r>
              <a:rPr lang="pl-PL" sz="1600" b="1" dirty="0" smtClean="0"/>
              <a:t>użytkownikom. Konkurs </a:t>
            </a:r>
            <a:r>
              <a:rPr lang="pl-PL" sz="1600" b="1" dirty="0"/>
              <a:t>organizowany przez Stowarzyszenie </a:t>
            </a:r>
            <a:r>
              <a:rPr lang="pl-PL" sz="1600" b="1" dirty="0" smtClean="0"/>
              <a:t>Przyjaciół </a:t>
            </a:r>
            <a:r>
              <a:rPr lang="pl-PL" sz="1600" b="1" dirty="0"/>
              <a:t>Integracji oraz Towarzystwo Urbanistów Polskich, pod Honorowym Patronatem Prezydenta </a:t>
            </a:r>
            <a:r>
              <a:rPr lang="pl-PL" sz="1600" b="1" dirty="0" smtClean="0"/>
              <a:t>RP</a:t>
            </a:r>
            <a:endParaRPr lang="pl-PL" sz="1600" b="1" dirty="0"/>
          </a:p>
        </p:txBody>
      </p:sp>
      <p:sp>
        <p:nvSpPr>
          <p:cNvPr id="9" name="Prostokąt 8"/>
          <p:cNvSpPr/>
          <p:nvPr/>
        </p:nvSpPr>
        <p:spPr>
          <a:xfrm>
            <a:off x="6837502" y="545781"/>
            <a:ext cx="4344775" cy="29986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l-PL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pl-PL" sz="1600" b="1" dirty="0">
                <a:solidFill>
                  <a:schemeClr val="tx1"/>
                </a:solidFill>
              </a:rPr>
              <a:t>Wojewódzka i Miejska Biblioteka Publiczna</a:t>
            </a:r>
          </a:p>
          <a:p>
            <a:r>
              <a:rPr lang="pl-PL" sz="1600" dirty="0">
                <a:solidFill>
                  <a:schemeClr val="tx1"/>
                </a:solidFill>
              </a:rPr>
              <a:t>39,3 tys. czytelników (24 r. – 38,8 tys.)</a:t>
            </a:r>
          </a:p>
          <a:p>
            <a:r>
              <a:rPr lang="pl-PL" sz="1600" dirty="0">
                <a:solidFill>
                  <a:schemeClr val="tx1"/>
                </a:solidFill>
              </a:rPr>
              <a:t>910 tys. </a:t>
            </a:r>
            <a:r>
              <a:rPr lang="pl-PL" sz="1600" dirty="0" err="1">
                <a:solidFill>
                  <a:schemeClr val="tx1"/>
                </a:solidFill>
              </a:rPr>
              <a:t>wypożyczeń</a:t>
            </a:r>
            <a:r>
              <a:rPr lang="pl-PL" sz="1600" dirty="0">
                <a:solidFill>
                  <a:schemeClr val="tx1"/>
                </a:solidFill>
              </a:rPr>
              <a:t> (24 r. – 890 tys.)</a:t>
            </a:r>
          </a:p>
          <a:p>
            <a:pPr>
              <a:spcBef>
                <a:spcPts val="600"/>
              </a:spcBef>
            </a:pPr>
            <a:r>
              <a:rPr lang="pl-PL" sz="1600" b="1" dirty="0">
                <a:solidFill>
                  <a:schemeClr val="tx1"/>
                </a:solidFill>
              </a:rPr>
              <a:t>Miejskie Centrum Kultury</a:t>
            </a:r>
          </a:p>
          <a:p>
            <a:r>
              <a:rPr lang="pl-PL" sz="1600" dirty="0">
                <a:solidFill>
                  <a:schemeClr val="tx1"/>
                </a:solidFill>
              </a:rPr>
              <a:t>1 518 </a:t>
            </a:r>
            <a:r>
              <a:rPr lang="pl-PL" sz="1600" dirty="0" smtClean="0">
                <a:solidFill>
                  <a:schemeClr val="tx1"/>
                </a:solidFill>
              </a:rPr>
              <a:t>imprez, spotkań </a:t>
            </a:r>
            <a:r>
              <a:rPr lang="pl-PL" sz="1600" dirty="0">
                <a:solidFill>
                  <a:schemeClr val="tx1"/>
                </a:solidFill>
              </a:rPr>
              <a:t>(24 r. – 1 439)</a:t>
            </a:r>
          </a:p>
          <a:p>
            <a:r>
              <a:rPr lang="pl-PL" sz="1600" dirty="0">
                <a:solidFill>
                  <a:schemeClr val="tx1"/>
                </a:solidFill>
              </a:rPr>
              <a:t>23 wystawy (24 r. – 22)</a:t>
            </a:r>
          </a:p>
          <a:p>
            <a:pPr>
              <a:spcBef>
                <a:spcPts val="600"/>
              </a:spcBef>
            </a:pPr>
            <a:r>
              <a:rPr lang="pl-PL" sz="1600" b="1" dirty="0">
                <a:solidFill>
                  <a:schemeClr val="tx1"/>
                </a:solidFill>
              </a:rPr>
              <a:t>Centrum Nauki i Kultury Młyny Rothera</a:t>
            </a:r>
            <a:r>
              <a:rPr lang="pl-PL" sz="1600" dirty="0">
                <a:solidFill>
                  <a:schemeClr val="tx1"/>
                </a:solidFill>
              </a:rPr>
              <a:t> </a:t>
            </a:r>
            <a:endParaRPr lang="pl-PL" sz="1600" dirty="0" smtClean="0">
              <a:solidFill>
                <a:schemeClr val="tx1"/>
              </a:solidFill>
            </a:endParaRPr>
          </a:p>
          <a:p>
            <a:r>
              <a:rPr lang="pl-PL" sz="1600" dirty="0" smtClean="0">
                <a:solidFill>
                  <a:schemeClr val="tx1"/>
                </a:solidFill>
              </a:rPr>
              <a:t>530 </a:t>
            </a:r>
            <a:r>
              <a:rPr lang="pl-PL" sz="1600" dirty="0">
                <a:solidFill>
                  <a:schemeClr val="tx1"/>
                </a:solidFill>
              </a:rPr>
              <a:t>imprez (24 r. - 289)</a:t>
            </a:r>
          </a:p>
          <a:p>
            <a:r>
              <a:rPr lang="pl-PL" sz="1600" dirty="0">
                <a:solidFill>
                  <a:schemeClr val="tx1"/>
                </a:solidFill>
              </a:rPr>
              <a:t>17 wystaw własnych (24 r. – 21)</a:t>
            </a:r>
          </a:p>
          <a:p>
            <a:pPr>
              <a:spcBef>
                <a:spcPts val="6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Galeria </a:t>
            </a:r>
            <a:r>
              <a:rPr lang="pl-PL" sz="1600" b="1" dirty="0">
                <a:solidFill>
                  <a:schemeClr val="tx1"/>
                </a:solidFill>
              </a:rPr>
              <a:t>Miejska </a:t>
            </a:r>
            <a:r>
              <a:rPr lang="pl-PL" sz="1600" b="1" dirty="0" err="1">
                <a:solidFill>
                  <a:schemeClr val="tx1"/>
                </a:solidFill>
              </a:rPr>
              <a:t>bwa</a:t>
            </a:r>
            <a:r>
              <a:rPr lang="pl-PL" sz="1600" b="1" dirty="0">
                <a:solidFill>
                  <a:schemeClr val="tx1"/>
                </a:solidFill>
              </a:rPr>
              <a:t> </a:t>
            </a:r>
            <a:endParaRPr lang="pl-PL" sz="1600" b="1" dirty="0" smtClean="0">
              <a:solidFill>
                <a:schemeClr val="tx1"/>
              </a:solidFill>
            </a:endParaRPr>
          </a:p>
          <a:p>
            <a:r>
              <a:rPr lang="pl-PL" sz="1600" dirty="0">
                <a:solidFill>
                  <a:schemeClr val="tx1"/>
                </a:solidFill>
              </a:rPr>
              <a:t>22 </a:t>
            </a:r>
            <a:r>
              <a:rPr lang="pl-PL" sz="1600" dirty="0" smtClean="0">
                <a:solidFill>
                  <a:schemeClr val="tx1"/>
                </a:solidFill>
              </a:rPr>
              <a:t>wystawy (24 </a:t>
            </a:r>
            <a:r>
              <a:rPr lang="pl-PL" sz="1600" dirty="0">
                <a:solidFill>
                  <a:schemeClr val="tx1"/>
                </a:solidFill>
              </a:rPr>
              <a:t>r. – </a:t>
            </a:r>
            <a:r>
              <a:rPr lang="pl-PL" sz="1600" dirty="0" smtClean="0">
                <a:solidFill>
                  <a:schemeClr val="tx1"/>
                </a:solidFill>
              </a:rPr>
              <a:t>27)</a:t>
            </a:r>
            <a:endParaRPr lang="pl-PL" sz="1600" dirty="0">
              <a:solidFill>
                <a:schemeClr val="tx1"/>
              </a:solidFill>
            </a:endParaRPr>
          </a:p>
          <a:p>
            <a:endParaRPr lang="pl-P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2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5186252" y="133675"/>
            <a:ext cx="13047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EDUKACJA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653572" y="1287412"/>
            <a:ext cx="4223228" cy="1342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Wychowanie przedszkolne</a:t>
            </a:r>
          </a:p>
          <a:p>
            <a:pPr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12 </a:t>
            </a:r>
            <a:r>
              <a:rPr lang="pl-PL" sz="1600" dirty="0">
                <a:solidFill>
                  <a:schemeClr val="tx1"/>
                </a:solidFill>
              </a:rPr>
              <a:t>117 </a:t>
            </a:r>
            <a:r>
              <a:rPr lang="pl-PL" sz="1600" dirty="0" smtClean="0">
                <a:solidFill>
                  <a:schemeClr val="tx1"/>
                </a:solidFill>
              </a:rPr>
              <a:t>miejsc</a:t>
            </a:r>
            <a:endParaRPr lang="pl-PL" sz="1600" dirty="0"/>
          </a:p>
          <a:p>
            <a:pPr marL="622300" indent="-622300"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11 </a:t>
            </a:r>
            <a:r>
              <a:rPr lang="pl-PL" sz="1600" dirty="0">
                <a:solidFill>
                  <a:schemeClr val="tx1"/>
                </a:solidFill>
              </a:rPr>
              <a:t>014 </a:t>
            </a:r>
            <a:r>
              <a:rPr lang="pl-PL" sz="1600" dirty="0" smtClean="0">
                <a:solidFill>
                  <a:schemeClr val="tx1"/>
                </a:solidFill>
              </a:rPr>
              <a:t>przedszkolaków</a:t>
            </a:r>
          </a:p>
          <a:p>
            <a:pPr marL="622300" indent="-622300"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  4 </a:t>
            </a:r>
            <a:r>
              <a:rPr lang="pl-PL" sz="1600" dirty="0">
                <a:solidFill>
                  <a:schemeClr val="tx1"/>
                </a:solidFill>
              </a:rPr>
              <a:t>652 dzieci (42,2</a:t>
            </a:r>
            <a:r>
              <a:rPr lang="pl-PL" sz="1600" dirty="0" smtClean="0">
                <a:solidFill>
                  <a:schemeClr val="tx1"/>
                </a:solidFill>
              </a:rPr>
              <a:t>%) w placówkach miejskich</a:t>
            </a:r>
            <a:endParaRPr lang="pl-PL" sz="1600" dirty="0">
              <a:solidFill>
                <a:schemeClr val="tx1"/>
              </a:solidFill>
            </a:endParaRPr>
          </a:p>
        </p:txBody>
      </p:sp>
      <p:graphicFrame>
        <p:nvGraphicFramePr>
          <p:cNvPr id="10" name="Wykres 9"/>
          <p:cNvGraphicFramePr/>
          <p:nvPr>
            <p:extLst>
              <p:ext uri="{D42A27DB-BD31-4B8C-83A1-F6EECF244321}">
                <p14:modId xmlns:p14="http://schemas.microsoft.com/office/powerpoint/2010/main" val="2923406881"/>
              </p:ext>
            </p:extLst>
          </p:nvPr>
        </p:nvGraphicFramePr>
        <p:xfrm>
          <a:off x="2481942" y="3707935"/>
          <a:ext cx="7215622" cy="18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Obraz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6406" y="836944"/>
            <a:ext cx="6120384" cy="268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47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5186252" y="133675"/>
            <a:ext cx="13047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EDUKACJA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172692" y="533785"/>
            <a:ext cx="5886463" cy="271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600" b="1" dirty="0" smtClean="0">
                <a:solidFill>
                  <a:schemeClr val="tx1"/>
                </a:solidFill>
              </a:rPr>
              <a:t>Modernizacja </a:t>
            </a:r>
            <a:r>
              <a:rPr lang="pl-PL" sz="1600" b="1" dirty="0">
                <a:solidFill>
                  <a:schemeClr val="tx1"/>
                </a:solidFill>
              </a:rPr>
              <a:t>infrastruktury </a:t>
            </a:r>
            <a:endParaRPr lang="pl-PL" sz="1600" b="1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b="1" dirty="0">
                <a:solidFill>
                  <a:schemeClr val="tx1"/>
                </a:solidFill>
              </a:rPr>
              <a:t>t</a:t>
            </a:r>
            <a:r>
              <a:rPr lang="pl-PL" sz="1600" b="1" dirty="0" smtClean="0">
                <a:solidFill>
                  <a:schemeClr val="tx1"/>
                </a:solidFill>
              </a:rPr>
              <a:t>ermomodernizacja</a:t>
            </a:r>
            <a:r>
              <a:rPr lang="pl-PL" sz="1600" dirty="0" smtClean="0">
                <a:solidFill>
                  <a:schemeClr val="tx1"/>
                </a:solidFill>
              </a:rPr>
              <a:t> 8 placówek oświatowych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u</a:t>
            </a:r>
            <a:r>
              <a:rPr lang="pl-PL" sz="1600" dirty="0" smtClean="0">
                <a:solidFill>
                  <a:schemeClr val="tx1"/>
                </a:solidFill>
              </a:rPr>
              <a:t>tworzenie </a:t>
            </a:r>
            <a:r>
              <a:rPr lang="pl-PL" sz="1600" b="1" dirty="0">
                <a:solidFill>
                  <a:schemeClr val="tx1"/>
                </a:solidFill>
              </a:rPr>
              <a:t>Branżowego Centrum Umiejętności </a:t>
            </a:r>
            <a:r>
              <a:rPr lang="pl-PL" sz="1600" dirty="0">
                <a:solidFill>
                  <a:schemeClr val="tx1"/>
                </a:solidFill>
              </a:rPr>
              <a:t>przy Zespole Szkół Mechanicznych nr </a:t>
            </a:r>
            <a:r>
              <a:rPr lang="pl-PL" sz="1600" dirty="0" smtClean="0">
                <a:solidFill>
                  <a:schemeClr val="tx1"/>
                </a:solidFill>
              </a:rPr>
              <a:t>2</a:t>
            </a:r>
            <a:endParaRPr lang="pl-PL" sz="16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m</a:t>
            </a:r>
            <a:r>
              <a:rPr lang="pl-PL" sz="1600" dirty="0" smtClean="0">
                <a:solidFill>
                  <a:schemeClr val="tx1"/>
                </a:solidFill>
              </a:rPr>
              <a:t>odernizacja </a:t>
            </a:r>
            <a:r>
              <a:rPr lang="pl-PL" sz="1600" b="1" dirty="0" smtClean="0">
                <a:solidFill>
                  <a:schemeClr val="tx1"/>
                </a:solidFill>
              </a:rPr>
              <a:t>dachów</a:t>
            </a:r>
            <a:r>
              <a:rPr lang="pl-PL" sz="1600" dirty="0" smtClean="0">
                <a:solidFill>
                  <a:schemeClr val="tx1"/>
                </a:solidFill>
              </a:rPr>
              <a:t> w budynkach: III LO, V LO, SP nr 34</a:t>
            </a:r>
            <a:endParaRPr lang="pl-PL" sz="16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m</a:t>
            </a:r>
            <a:r>
              <a:rPr lang="pl-PL" sz="1600" dirty="0" smtClean="0">
                <a:solidFill>
                  <a:schemeClr val="tx1"/>
                </a:solidFill>
              </a:rPr>
              <a:t>odernizacja </a:t>
            </a:r>
            <a:r>
              <a:rPr lang="pl-PL" sz="1600" b="1" dirty="0">
                <a:solidFill>
                  <a:schemeClr val="tx1"/>
                </a:solidFill>
              </a:rPr>
              <a:t>budynku Zespołu Szkół nr 30 </a:t>
            </a:r>
            <a:r>
              <a:rPr lang="pl-PL" sz="1600" b="1" dirty="0" smtClean="0">
                <a:solidFill>
                  <a:schemeClr val="tx1"/>
                </a:solidFill>
              </a:rPr>
              <a:t>Specjalnych</a:t>
            </a:r>
            <a:endParaRPr lang="pl-PL" sz="1600" b="1" dirty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r</a:t>
            </a:r>
            <a:r>
              <a:rPr lang="pl-PL" sz="1600" dirty="0" smtClean="0">
                <a:solidFill>
                  <a:schemeClr val="tx1"/>
                </a:solidFill>
              </a:rPr>
              <a:t>ozbudowa</a:t>
            </a:r>
            <a:r>
              <a:rPr lang="pl-PL" sz="1600" dirty="0">
                <a:solidFill>
                  <a:schemeClr val="tx1"/>
                </a:solidFill>
              </a:rPr>
              <a:t>, modernizacja i wyposażenie </a:t>
            </a:r>
            <a:r>
              <a:rPr lang="pl-PL" sz="1600" b="1" dirty="0">
                <a:solidFill>
                  <a:schemeClr val="tx1"/>
                </a:solidFill>
              </a:rPr>
              <a:t>warsztatów</a:t>
            </a:r>
            <a:r>
              <a:rPr lang="pl-PL" sz="1600" dirty="0">
                <a:solidFill>
                  <a:schemeClr val="tx1"/>
                </a:solidFill>
              </a:rPr>
              <a:t> kształcenia praktycznego w Zespole Szkół </a:t>
            </a:r>
            <a:r>
              <a:rPr lang="pl-PL" sz="1600" dirty="0" smtClean="0">
                <a:solidFill>
                  <a:schemeClr val="tx1"/>
                </a:solidFill>
              </a:rPr>
              <a:t>Mechanicznych </a:t>
            </a:r>
            <a:r>
              <a:rPr lang="pl-PL" sz="1600" dirty="0">
                <a:solidFill>
                  <a:schemeClr val="tx1"/>
                </a:solidFill>
              </a:rPr>
              <a:t>nr </a:t>
            </a:r>
            <a:r>
              <a:rPr lang="pl-PL" sz="1600" dirty="0" smtClean="0">
                <a:solidFill>
                  <a:schemeClr val="tx1"/>
                </a:solidFill>
              </a:rPr>
              <a:t>1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m</a:t>
            </a:r>
            <a:r>
              <a:rPr lang="pl-PL" sz="1600" dirty="0" smtClean="0">
                <a:solidFill>
                  <a:schemeClr val="tx1"/>
                </a:solidFill>
              </a:rPr>
              <a:t>odernizacja </a:t>
            </a:r>
            <a:r>
              <a:rPr lang="pl-PL" sz="1600" b="1" dirty="0">
                <a:solidFill>
                  <a:schemeClr val="tx1"/>
                </a:solidFill>
              </a:rPr>
              <a:t>kompleksów sportowych </a:t>
            </a:r>
            <a:r>
              <a:rPr lang="pl-PL" sz="1600" dirty="0">
                <a:solidFill>
                  <a:schemeClr val="tx1"/>
                </a:solidFill>
              </a:rPr>
              <a:t>Moje </a:t>
            </a:r>
            <a:r>
              <a:rPr lang="pl-PL" sz="1600" dirty="0" smtClean="0">
                <a:solidFill>
                  <a:schemeClr val="tx1"/>
                </a:solidFill>
              </a:rPr>
              <a:t>Boisko-Orlik 2012</a:t>
            </a:r>
            <a:endParaRPr lang="pl-PL" sz="16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b</a:t>
            </a:r>
            <a:r>
              <a:rPr lang="pl-PL" sz="1600" dirty="0" smtClean="0">
                <a:solidFill>
                  <a:schemeClr val="tx1"/>
                </a:solidFill>
              </a:rPr>
              <a:t>udowa </a:t>
            </a:r>
            <a:r>
              <a:rPr lang="pl-PL" sz="1600" dirty="0">
                <a:solidFill>
                  <a:schemeClr val="tx1"/>
                </a:solidFill>
              </a:rPr>
              <a:t>wielofunkcyjnego </a:t>
            </a:r>
            <a:r>
              <a:rPr lang="pl-PL" sz="1600" b="1" dirty="0">
                <a:solidFill>
                  <a:schemeClr val="tx1"/>
                </a:solidFill>
              </a:rPr>
              <a:t>boiska przy MDK nr </a:t>
            </a:r>
            <a:r>
              <a:rPr lang="pl-PL" sz="1600" b="1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320413" y="533784"/>
            <a:ext cx="5704824" cy="40033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600" b="1" dirty="0">
                <a:solidFill>
                  <a:schemeClr val="tx1"/>
                </a:solidFill>
              </a:rPr>
              <a:t>Program Rozwoju Edukacji Miasta Bydgoszczy na lata </a:t>
            </a:r>
            <a:r>
              <a:rPr lang="pl-PL" sz="1600" b="1" dirty="0" smtClean="0">
                <a:solidFill>
                  <a:schemeClr val="tx1"/>
                </a:solidFill>
              </a:rPr>
              <a:t>2021-2030</a:t>
            </a:r>
          </a:p>
          <a:p>
            <a:endParaRPr lang="pl-PL" sz="1600" b="1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Miejski </a:t>
            </a:r>
            <a:r>
              <a:rPr lang="pl-PL" sz="1600" dirty="0">
                <a:solidFill>
                  <a:schemeClr val="tx1"/>
                </a:solidFill>
              </a:rPr>
              <a:t>Program Wspierania Ucznia Zdolnego </a:t>
            </a:r>
            <a:r>
              <a:rPr lang="pl-PL" sz="1600" i="1" dirty="0">
                <a:solidFill>
                  <a:schemeClr val="tx1"/>
                </a:solidFill>
              </a:rPr>
              <a:t>Zdolni znad </a:t>
            </a:r>
            <a:r>
              <a:rPr lang="pl-PL" sz="1600" i="1" dirty="0" smtClean="0">
                <a:solidFill>
                  <a:schemeClr val="tx1"/>
                </a:solidFill>
              </a:rPr>
              <a:t>Brdy</a:t>
            </a:r>
            <a:endParaRPr lang="pl-PL" sz="1600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Bydgoskie </a:t>
            </a:r>
            <a:r>
              <a:rPr lang="pl-PL" sz="1600" dirty="0">
                <a:solidFill>
                  <a:schemeClr val="tx1"/>
                </a:solidFill>
              </a:rPr>
              <a:t>Granty </a:t>
            </a:r>
            <a:r>
              <a:rPr lang="pl-PL" sz="1600" dirty="0" smtClean="0">
                <a:solidFill>
                  <a:schemeClr val="tx1"/>
                </a:solidFill>
              </a:rPr>
              <a:t>Oświatowe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Bydgoska </a:t>
            </a:r>
            <a:r>
              <a:rPr lang="pl-PL" sz="1600" dirty="0">
                <a:solidFill>
                  <a:schemeClr val="tx1"/>
                </a:solidFill>
              </a:rPr>
              <a:t>Liga </a:t>
            </a:r>
            <a:r>
              <a:rPr lang="pl-PL" sz="1600" dirty="0" smtClean="0">
                <a:solidFill>
                  <a:schemeClr val="tx1"/>
                </a:solidFill>
              </a:rPr>
              <a:t>Debat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Klub </a:t>
            </a:r>
            <a:r>
              <a:rPr lang="pl-PL" sz="1600" dirty="0">
                <a:solidFill>
                  <a:schemeClr val="tx1"/>
                </a:solidFill>
              </a:rPr>
              <a:t>Kreatorów Innowacyjnych Rozwiązań </a:t>
            </a:r>
            <a:r>
              <a:rPr lang="pl-PL" sz="1600" dirty="0" smtClean="0">
                <a:solidFill>
                  <a:schemeClr val="tx1"/>
                </a:solidFill>
              </a:rPr>
              <a:t>Edukacyjnych 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Młodzieżowe </a:t>
            </a:r>
            <a:r>
              <a:rPr lang="pl-PL" sz="1600" dirty="0">
                <a:solidFill>
                  <a:schemeClr val="tx1"/>
                </a:solidFill>
              </a:rPr>
              <a:t>Centrum Informacji i </a:t>
            </a:r>
            <a:r>
              <a:rPr lang="pl-PL" sz="1600" dirty="0" smtClean="0">
                <a:solidFill>
                  <a:schemeClr val="tx1"/>
                </a:solidFill>
              </a:rPr>
              <a:t>Rozwoju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Młodzieżowe </a:t>
            </a:r>
            <a:r>
              <a:rPr lang="pl-PL" sz="1600" dirty="0">
                <a:solidFill>
                  <a:schemeClr val="tx1"/>
                </a:solidFill>
              </a:rPr>
              <a:t>Radio Internetowe OMG </a:t>
            </a:r>
            <a:r>
              <a:rPr lang="pl-PL" sz="1600" dirty="0" smtClean="0">
                <a:solidFill>
                  <a:schemeClr val="tx1"/>
                </a:solidFill>
              </a:rPr>
              <a:t>RADIO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Szkoła </a:t>
            </a:r>
            <a:r>
              <a:rPr lang="pl-PL" sz="1600" dirty="0">
                <a:solidFill>
                  <a:schemeClr val="tx1"/>
                </a:solidFill>
              </a:rPr>
              <a:t>Otwarta i </a:t>
            </a:r>
            <a:r>
              <a:rPr lang="pl-PL" sz="1600" dirty="0" smtClean="0">
                <a:solidFill>
                  <a:schemeClr val="tx1"/>
                </a:solidFill>
              </a:rPr>
              <a:t>Tolerancyjna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Walizka </a:t>
            </a:r>
            <a:r>
              <a:rPr lang="pl-PL" sz="1600" dirty="0">
                <a:solidFill>
                  <a:schemeClr val="tx1"/>
                </a:solidFill>
              </a:rPr>
              <a:t>z </a:t>
            </a:r>
            <a:r>
              <a:rPr lang="pl-PL" sz="1600" dirty="0" smtClean="0">
                <a:solidFill>
                  <a:schemeClr val="tx1"/>
                </a:solidFill>
              </a:rPr>
              <a:t>podróży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Razem Raźniej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X </a:t>
            </a:r>
            <a:r>
              <a:rPr lang="pl-PL" sz="1600" dirty="0">
                <a:solidFill>
                  <a:schemeClr val="tx1"/>
                </a:solidFill>
              </a:rPr>
              <a:t>edycja Mistrzostw Polski Debat Oksfordzkich w Języku </a:t>
            </a:r>
            <a:r>
              <a:rPr lang="pl-PL" sz="1600" dirty="0" smtClean="0">
                <a:solidFill>
                  <a:schemeClr val="tx1"/>
                </a:solidFill>
              </a:rPr>
              <a:t>Angielskim. </a:t>
            </a:r>
            <a:r>
              <a:rPr lang="pl-PL" sz="1600" dirty="0">
                <a:solidFill>
                  <a:schemeClr val="tx1"/>
                </a:solidFill>
              </a:rPr>
              <a:t>Muszkieterowie </a:t>
            </a:r>
            <a:r>
              <a:rPr lang="pl-PL" sz="1600" dirty="0" smtClean="0">
                <a:solidFill>
                  <a:schemeClr val="tx1"/>
                </a:solidFill>
              </a:rPr>
              <a:t>Słowa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Wsparcie </a:t>
            </a:r>
            <a:r>
              <a:rPr lang="pl-PL" sz="1600" dirty="0">
                <a:solidFill>
                  <a:schemeClr val="tx1"/>
                </a:solidFill>
              </a:rPr>
              <a:t>finansowe dla 12 szkół z oddziałami integracyjnymi na realizację zajęć pozalekcyjnych oraz działań </a:t>
            </a:r>
            <a:r>
              <a:rPr lang="pl-PL" sz="1600" dirty="0" smtClean="0">
                <a:solidFill>
                  <a:schemeClr val="tx1"/>
                </a:solidFill>
              </a:rPr>
              <a:t>edukacyjno-integracyjnych</a:t>
            </a:r>
            <a:endParaRPr lang="pl-PL" sz="1600" dirty="0">
              <a:solidFill>
                <a:schemeClr val="tx1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72692" y="3545637"/>
            <a:ext cx="5886463" cy="16209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Sport szkolny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377 </a:t>
            </a:r>
            <a:r>
              <a:rPr lang="pl-PL" sz="1600" dirty="0"/>
              <a:t>zawodów i turniejów szkolnych </a:t>
            </a:r>
            <a:r>
              <a:rPr lang="pl-PL" sz="1600" dirty="0" smtClean="0"/>
              <a:t>zorganizowanych </a:t>
            </a:r>
            <a:r>
              <a:rPr lang="pl-PL" sz="1600" dirty="0"/>
              <a:t>przez placówki oświatowe, w których łącznie </a:t>
            </a:r>
            <a:r>
              <a:rPr lang="pl-PL" sz="1600" dirty="0" smtClean="0"/>
              <a:t>uczestniczyło </a:t>
            </a:r>
            <a:br>
              <a:rPr lang="pl-PL" sz="1600" dirty="0" smtClean="0"/>
            </a:br>
            <a:r>
              <a:rPr lang="pl-PL" sz="1600" dirty="0" smtClean="0"/>
              <a:t>39,1 </a:t>
            </a:r>
            <a:r>
              <a:rPr lang="pl-PL" sz="1600" dirty="0"/>
              <a:t>tys. </a:t>
            </a:r>
            <a:r>
              <a:rPr lang="pl-PL" sz="1600" dirty="0" smtClean="0"/>
              <a:t>uczniów (24 </a:t>
            </a:r>
            <a:r>
              <a:rPr lang="pl-PL" sz="1600" dirty="0"/>
              <a:t>r. </a:t>
            </a:r>
            <a:r>
              <a:rPr lang="pl-PL" sz="1600" dirty="0" smtClean="0"/>
              <a:t>379 / 39,7 </a:t>
            </a:r>
            <a:r>
              <a:rPr lang="pl-PL" sz="1600" dirty="0"/>
              <a:t>tys</a:t>
            </a:r>
            <a:r>
              <a:rPr lang="pl-PL" sz="1600" dirty="0" smtClean="0"/>
              <a:t>.)</a:t>
            </a:r>
            <a:endParaRPr lang="pl-PL" sz="1600" dirty="0"/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u</a:t>
            </a:r>
            <a:r>
              <a:rPr lang="pl-PL" sz="1600" dirty="0" smtClean="0"/>
              <a:t>czniowie </a:t>
            </a:r>
            <a:r>
              <a:rPr lang="pl-PL" sz="1600" dirty="0"/>
              <a:t>klas VI-VIII </a:t>
            </a:r>
            <a:r>
              <a:rPr lang="pl-PL" sz="1600" dirty="0" smtClean="0"/>
              <a:t>SP brali </a:t>
            </a:r>
            <a:r>
              <a:rPr lang="pl-PL" sz="1600" dirty="0"/>
              <a:t>udział </a:t>
            </a:r>
            <a:r>
              <a:rPr lang="pl-PL" sz="1600" dirty="0" smtClean="0"/>
              <a:t>w </a:t>
            </a:r>
            <a:r>
              <a:rPr lang="pl-PL" sz="1600" dirty="0"/>
              <a:t>projekcie „Wielka Wioślarska Lekcja WF-u</a:t>
            </a:r>
            <a:r>
              <a:rPr lang="pl-PL" sz="1600" dirty="0" smtClean="0"/>
              <a:t>”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97741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593865" y="133675"/>
            <a:ext cx="44895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KULTURA FIZYCZNA, SPORT I TURYSTYKA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90716" y="2151604"/>
            <a:ext cx="6120384" cy="2427732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95235" y="533785"/>
            <a:ext cx="8165292" cy="16979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622300" indent="-622300"/>
            <a:r>
              <a:rPr lang="pl-PL" sz="1600" b="1" dirty="0" smtClean="0"/>
              <a:t>Bydgoskie Centrum Sportu</a:t>
            </a:r>
          </a:p>
          <a:p>
            <a:pPr marL="893763" indent="-893763">
              <a:spcBef>
                <a:spcPts val="200"/>
              </a:spcBef>
            </a:pPr>
            <a:r>
              <a:rPr lang="pl-PL" sz="1600" dirty="0" smtClean="0"/>
              <a:t>     8,3 </a:t>
            </a:r>
            <a:r>
              <a:rPr lang="pl-PL" sz="1600" dirty="0"/>
              <a:t>tys. </a:t>
            </a:r>
            <a:r>
              <a:rPr lang="pl-PL" sz="1600" dirty="0" smtClean="0"/>
              <a:t>wydarzeń, </a:t>
            </a:r>
            <a:r>
              <a:rPr lang="pl-PL" sz="1600" dirty="0"/>
              <a:t>568,9 tys. zawodników i widzów </a:t>
            </a:r>
            <a:r>
              <a:rPr lang="pl-PL" sz="1600" dirty="0" smtClean="0"/>
              <a:t>zawodów sportowych na obiektach BCS </a:t>
            </a:r>
          </a:p>
          <a:p>
            <a:pPr marL="893763" indent="-893763">
              <a:spcBef>
                <a:spcPts val="200"/>
              </a:spcBef>
            </a:pPr>
            <a:r>
              <a:rPr lang="pl-PL" sz="1600" dirty="0" smtClean="0"/>
              <a:t>19,9 </a:t>
            </a:r>
            <a:r>
              <a:rPr lang="pl-PL" sz="1600" dirty="0"/>
              <a:t>tys. zajęć sportowo-rekreacyjnych dla młodzieży i dorosłych (</a:t>
            </a:r>
            <a:r>
              <a:rPr lang="pl-PL" sz="1600" dirty="0" smtClean="0"/>
              <a:t>446 </a:t>
            </a:r>
            <a:r>
              <a:rPr lang="pl-PL" sz="1600" dirty="0"/>
              <a:t>tys. uczestników</a:t>
            </a:r>
            <a:r>
              <a:rPr lang="pl-PL" sz="1600" dirty="0" smtClean="0"/>
              <a:t>)</a:t>
            </a:r>
          </a:p>
          <a:p>
            <a:pPr>
              <a:spcBef>
                <a:spcPts val="200"/>
              </a:spcBef>
            </a:pPr>
            <a:r>
              <a:rPr lang="pl-PL" sz="1600" dirty="0" smtClean="0"/>
              <a:t>    1,9 </a:t>
            </a:r>
            <a:r>
              <a:rPr lang="pl-PL" sz="1600" dirty="0"/>
              <a:t>tys. zajęć dla osób z niepełnosprawnościami (13,3 tys. uczestników</a:t>
            </a:r>
            <a:r>
              <a:rPr lang="pl-PL" sz="1600" dirty="0" smtClean="0"/>
              <a:t>)</a:t>
            </a:r>
          </a:p>
          <a:p>
            <a:pPr marL="712788" indent="-712788">
              <a:spcBef>
                <a:spcPts val="200"/>
              </a:spcBef>
            </a:pPr>
            <a:r>
              <a:rPr lang="pl-PL" sz="1600" dirty="0" smtClean="0"/>
              <a:t>  40,6 </a:t>
            </a:r>
            <a:r>
              <a:rPr lang="pl-PL" sz="1600" dirty="0"/>
              <a:t>tys. zajęć w ramach lekcji wychowania </a:t>
            </a:r>
            <a:r>
              <a:rPr lang="pl-PL" sz="1600" dirty="0" smtClean="0"/>
              <a:t>fizycznego (409,4 </a:t>
            </a:r>
            <a:r>
              <a:rPr lang="pl-PL" sz="1600" dirty="0"/>
              <a:t>tys. uczniów</a:t>
            </a:r>
            <a:r>
              <a:rPr lang="pl-PL" sz="1600" dirty="0" smtClean="0"/>
              <a:t>)</a:t>
            </a:r>
          </a:p>
          <a:p>
            <a:pPr marL="712788" indent="-712788">
              <a:spcBef>
                <a:spcPts val="200"/>
              </a:spcBef>
            </a:pPr>
            <a:r>
              <a:rPr lang="pl-PL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592,3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tys. wejść</a:t>
            </a:r>
            <a:r>
              <a:rPr lang="pl-PL" sz="1600" dirty="0" smtClean="0"/>
              <a:t> </a:t>
            </a:r>
            <a:r>
              <a:rPr lang="pl-PL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dziesięciu miejskich </a:t>
            </a:r>
            <a:r>
              <a:rPr lang="pl-PL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pływalniach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513006" y="2811613"/>
            <a:ext cx="7354097" cy="18928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 smtClean="0"/>
              <a:t>Rozwój infrastruktury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B</a:t>
            </a:r>
            <a:r>
              <a:rPr lang="pl-PL" sz="1600" dirty="0" smtClean="0"/>
              <a:t>udowa </a:t>
            </a:r>
            <a:r>
              <a:rPr lang="pl-PL" sz="1600" dirty="0"/>
              <a:t>hali lekkoatletycznej i strzelectwa sportowego na terenie </a:t>
            </a:r>
            <a:r>
              <a:rPr lang="pl-PL" sz="1600" dirty="0" smtClean="0"/>
              <a:t>„Zawiszy”</a:t>
            </a:r>
            <a:endParaRPr lang="pl-PL" sz="1600" dirty="0"/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Modernizacja </a:t>
            </a:r>
            <a:r>
              <a:rPr lang="pl-PL" sz="1600" dirty="0"/>
              <a:t>nawierzchni poliuretanowej rozbiegów i bieżni lekkoatletycznej </a:t>
            </a:r>
            <a:r>
              <a:rPr lang="pl-PL" sz="1600" dirty="0" smtClean="0"/>
              <a:t>Stadionu im</a:t>
            </a:r>
            <a:r>
              <a:rPr lang="pl-PL" sz="1600" dirty="0"/>
              <a:t>. Z. </a:t>
            </a:r>
            <a:r>
              <a:rPr lang="pl-PL" sz="1600" dirty="0" smtClean="0"/>
              <a:t>Krzyszkowiaka </a:t>
            </a:r>
          </a:p>
          <a:p>
            <a:pPr marL="285750" indent="-285750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Modernizacja </a:t>
            </a:r>
            <a:r>
              <a:rPr lang="pl-PL" sz="1600" dirty="0"/>
              <a:t>odwodnienia toru oraz oświetlenia Stadionu Polonia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l-PL" sz="1600" dirty="0" smtClean="0">
              <a:solidFill>
                <a:srgbClr val="FF0000"/>
              </a:solidFill>
            </a:endParaRPr>
          </a:p>
          <a:p>
            <a:r>
              <a:rPr lang="pl-PL" sz="1600" dirty="0" smtClean="0"/>
              <a:t>Zakończono </a:t>
            </a:r>
            <a:r>
              <a:rPr lang="pl-PL" sz="1600" dirty="0"/>
              <a:t>II etap </a:t>
            </a:r>
            <a:r>
              <a:rPr lang="pl-PL" sz="1600" dirty="0" smtClean="0"/>
              <a:t>budowy Akademickiego </a:t>
            </a:r>
            <a:r>
              <a:rPr lang="pl-PL" sz="1600" dirty="0"/>
              <a:t>Centrum </a:t>
            </a:r>
            <a:r>
              <a:rPr lang="pl-PL" sz="1600" dirty="0" smtClean="0"/>
              <a:t>Sportu Politechniki Bydgoskiej 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81021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593866" y="133675"/>
            <a:ext cx="44895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KULTURA FIZYCZNA, SPORT I TURYSTYKA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330733" y="2861625"/>
            <a:ext cx="11600010" cy="18200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Turystyka</a:t>
            </a:r>
            <a:endParaRPr lang="pl-PL" sz="1600" dirty="0" smtClean="0"/>
          </a:p>
          <a:p>
            <a:pPr marL="539750" indent="-539750"/>
            <a:r>
              <a:rPr lang="pl-PL" sz="1600" b="1" dirty="0">
                <a:solidFill>
                  <a:schemeClr val="tx1"/>
                </a:solidFill>
              </a:rPr>
              <a:t>586 tys. </a:t>
            </a:r>
            <a:r>
              <a:rPr lang="pl-PL" sz="1600" b="1" dirty="0" smtClean="0">
                <a:solidFill>
                  <a:schemeClr val="tx1"/>
                </a:solidFill>
              </a:rPr>
              <a:t>noclegów </a:t>
            </a:r>
            <a:r>
              <a:rPr lang="pl-PL" sz="1600" dirty="0" smtClean="0">
                <a:solidFill>
                  <a:schemeClr val="tx1"/>
                </a:solidFill>
              </a:rPr>
              <a:t>udzielonych w </a:t>
            </a:r>
            <a:r>
              <a:rPr lang="pl-PL" sz="1600" dirty="0">
                <a:solidFill>
                  <a:schemeClr val="tx1"/>
                </a:solidFill>
              </a:rPr>
              <a:t>turystycznych obiektach </a:t>
            </a:r>
            <a:r>
              <a:rPr lang="pl-PL" sz="1600" dirty="0" smtClean="0">
                <a:solidFill>
                  <a:schemeClr val="tx1"/>
                </a:solidFill>
              </a:rPr>
              <a:t>noclegowych, w tym 96 tys. turystom zagranicznym (24 r. – 543 tys. / 84 tys.).</a:t>
            </a:r>
          </a:p>
          <a:p>
            <a:pPr marL="539750" indent="-539750"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Działania </a:t>
            </a:r>
            <a:r>
              <a:rPr lang="pl-PL" sz="1600" dirty="0">
                <a:solidFill>
                  <a:schemeClr val="tx1"/>
                </a:solidFill>
              </a:rPr>
              <a:t>promujące Bydgoszcz jako miasto atrakcyjne dla branży spotkań i wydarzeń (MICE), m.in</a:t>
            </a:r>
            <a:r>
              <a:rPr lang="pl-PL" sz="1600" dirty="0" smtClean="0">
                <a:solidFill>
                  <a:schemeClr val="tx1"/>
                </a:solidFill>
              </a:rPr>
              <a:t>.:</a:t>
            </a:r>
            <a:endParaRPr lang="pl-PL" sz="1600" dirty="0">
              <a:solidFill>
                <a:schemeClr val="tx1"/>
              </a:solidFill>
            </a:endParaRPr>
          </a:p>
          <a:p>
            <a:pPr marL="271463" indent="-271463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udział </a:t>
            </a:r>
            <a:r>
              <a:rPr lang="pl-PL" sz="1600" dirty="0">
                <a:solidFill>
                  <a:schemeClr val="tx1"/>
                </a:solidFill>
              </a:rPr>
              <a:t>w Forum Branży </a:t>
            </a:r>
            <a:r>
              <a:rPr lang="pl-PL" sz="1600" dirty="0" err="1">
                <a:solidFill>
                  <a:schemeClr val="tx1"/>
                </a:solidFill>
              </a:rPr>
              <a:t>Eventowej</a:t>
            </a:r>
            <a:r>
              <a:rPr lang="pl-PL" sz="1600" dirty="0">
                <a:solidFill>
                  <a:schemeClr val="tx1"/>
                </a:solidFill>
              </a:rPr>
              <a:t> wraz z 10 partnerami reprezentującymi sektor prywatny i instytucje </a:t>
            </a:r>
            <a:r>
              <a:rPr lang="pl-PL" sz="1600" dirty="0" smtClean="0">
                <a:solidFill>
                  <a:schemeClr val="tx1"/>
                </a:solidFill>
              </a:rPr>
              <a:t>miejskie</a:t>
            </a:r>
            <a:endParaRPr lang="pl-PL" sz="1600" dirty="0">
              <a:solidFill>
                <a:schemeClr val="tx1"/>
              </a:solidFill>
            </a:endParaRPr>
          </a:p>
          <a:p>
            <a:pPr marL="271463" indent="-271463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organizacja </a:t>
            </a:r>
            <a:r>
              <a:rPr lang="pl-PL" sz="1600" dirty="0" err="1">
                <a:solidFill>
                  <a:schemeClr val="tx1"/>
                </a:solidFill>
              </a:rPr>
              <a:t>study</a:t>
            </a:r>
            <a:r>
              <a:rPr lang="pl-PL" sz="1600" dirty="0">
                <a:solidFill>
                  <a:schemeClr val="tx1"/>
                </a:solidFill>
              </a:rPr>
              <a:t> tour dla przedstawicieli branży MICE, obejmującego wizyty w kluczowych obiektach konferencyjnych i </a:t>
            </a:r>
            <a:r>
              <a:rPr lang="pl-PL" sz="1600" dirty="0" err="1" smtClean="0">
                <a:solidFill>
                  <a:schemeClr val="tx1"/>
                </a:solidFill>
              </a:rPr>
              <a:t>eventowych</a:t>
            </a:r>
            <a:endParaRPr lang="pl-PL" sz="1600" dirty="0">
              <a:solidFill>
                <a:schemeClr val="tx1"/>
              </a:solidFill>
            </a:endParaRPr>
          </a:p>
          <a:p>
            <a:pPr marL="271463" indent="-271463">
              <a:spcBef>
                <a:spcPts val="2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organizacja </a:t>
            </a:r>
            <a:r>
              <a:rPr lang="pl-PL" sz="1600" dirty="0">
                <a:solidFill>
                  <a:schemeClr val="tx1"/>
                </a:solidFill>
              </a:rPr>
              <a:t>śniadania biznesowego </a:t>
            </a:r>
            <a:r>
              <a:rPr lang="pl-PL" sz="1600" i="1" dirty="0">
                <a:solidFill>
                  <a:schemeClr val="tx1"/>
                </a:solidFill>
              </a:rPr>
              <a:t>Zanurz się w Bydgoszczy</a:t>
            </a:r>
            <a:r>
              <a:rPr lang="pl-PL" sz="1600" dirty="0">
                <a:solidFill>
                  <a:schemeClr val="tx1"/>
                </a:solidFill>
              </a:rPr>
              <a:t>, prezentującego potencjał lokalnych obiektów </a:t>
            </a:r>
            <a:r>
              <a:rPr lang="pl-PL" sz="1600" dirty="0" smtClean="0">
                <a:solidFill>
                  <a:schemeClr val="tx1"/>
                </a:solidFill>
              </a:rPr>
              <a:t>konferencyjnych</a:t>
            </a:r>
            <a:endParaRPr lang="pl-PL" sz="1600" dirty="0">
              <a:solidFill>
                <a:schemeClr val="tx1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330733" y="533785"/>
            <a:ext cx="7265822" cy="21993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600" b="1" dirty="0" smtClean="0">
                <a:solidFill>
                  <a:schemeClr val="tx1"/>
                </a:solidFill>
              </a:rPr>
              <a:t>Aktywna Bydgoszcz</a:t>
            </a:r>
            <a:r>
              <a:rPr lang="pl-PL" sz="1600" b="1" dirty="0">
                <a:solidFill>
                  <a:schemeClr val="tx1"/>
                </a:solidFill>
              </a:rPr>
              <a:t>: </a:t>
            </a:r>
            <a:r>
              <a:rPr lang="pl-PL" sz="1600" dirty="0" smtClean="0">
                <a:solidFill>
                  <a:schemeClr val="tx1"/>
                </a:solidFill>
              </a:rPr>
              <a:t>Rowerowa </a:t>
            </a:r>
            <a:r>
              <a:rPr lang="pl-PL" sz="1600" dirty="0">
                <a:solidFill>
                  <a:schemeClr val="tx1"/>
                </a:solidFill>
              </a:rPr>
              <a:t>Stolica </a:t>
            </a:r>
            <a:r>
              <a:rPr lang="pl-PL" sz="1600" dirty="0" smtClean="0">
                <a:solidFill>
                  <a:schemeClr val="tx1"/>
                </a:solidFill>
              </a:rPr>
              <a:t>Polski, Bydgoski </a:t>
            </a:r>
            <a:r>
              <a:rPr lang="pl-PL" sz="1600" dirty="0">
                <a:solidFill>
                  <a:schemeClr val="tx1"/>
                </a:solidFill>
              </a:rPr>
              <a:t>Bieg Niepodległości, Woda </a:t>
            </a:r>
            <a:r>
              <a:rPr lang="pl-PL" sz="1600" dirty="0" smtClean="0">
                <a:solidFill>
                  <a:schemeClr val="tx1"/>
                </a:solidFill>
              </a:rPr>
              <a:t>Bydgoska, </a:t>
            </a:r>
            <a:r>
              <a:rPr lang="pl-PL" sz="1600" dirty="0">
                <a:solidFill>
                  <a:schemeClr val="tx1"/>
                </a:solidFill>
              </a:rPr>
              <a:t>Bydgoski Bieg </a:t>
            </a:r>
            <a:r>
              <a:rPr lang="pl-PL" sz="1600" dirty="0" smtClean="0">
                <a:solidFill>
                  <a:schemeClr val="tx1"/>
                </a:solidFill>
              </a:rPr>
              <a:t>Urodzinowy, Do </a:t>
            </a:r>
            <a:r>
              <a:rPr lang="pl-PL" sz="1600" dirty="0">
                <a:solidFill>
                  <a:schemeClr val="tx1"/>
                </a:solidFill>
              </a:rPr>
              <a:t>pracy jadę </a:t>
            </a:r>
            <a:r>
              <a:rPr lang="pl-PL" sz="1600" dirty="0" smtClean="0">
                <a:solidFill>
                  <a:schemeClr val="tx1"/>
                </a:solidFill>
              </a:rPr>
              <a:t>rowerem</a:t>
            </a:r>
          </a:p>
          <a:p>
            <a:pPr>
              <a:spcBef>
                <a:spcPts val="6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Ambasador </a:t>
            </a:r>
            <a:r>
              <a:rPr lang="pl-PL" sz="1600" b="1" dirty="0">
                <a:solidFill>
                  <a:schemeClr val="tx1"/>
                </a:solidFill>
              </a:rPr>
              <a:t>Marki Aktywna </a:t>
            </a:r>
            <a:r>
              <a:rPr lang="pl-PL" sz="1600" b="1" dirty="0" smtClean="0">
                <a:solidFill>
                  <a:schemeClr val="tx1"/>
                </a:solidFill>
              </a:rPr>
              <a:t>Bydgoszcz</a:t>
            </a:r>
            <a:r>
              <a:rPr lang="pl-PL" sz="1600" dirty="0" smtClean="0">
                <a:solidFill>
                  <a:schemeClr val="tx1"/>
                </a:solidFill>
              </a:rPr>
              <a:t>: </a:t>
            </a:r>
            <a:r>
              <a:rPr lang="pl-PL" sz="1600" dirty="0">
                <a:solidFill>
                  <a:schemeClr val="tx1"/>
                </a:solidFill>
              </a:rPr>
              <a:t>Enea Bydgoszcz Triathlon, Terenowa </a:t>
            </a:r>
            <a:r>
              <a:rPr lang="pl-PL" sz="1600" dirty="0" smtClean="0">
                <a:solidFill>
                  <a:schemeClr val="tx1"/>
                </a:solidFill>
              </a:rPr>
              <a:t>Masakra</a:t>
            </a:r>
            <a:r>
              <a:rPr lang="pl-PL" sz="1600" dirty="0">
                <a:solidFill>
                  <a:schemeClr val="tx1"/>
                </a:solidFill>
              </a:rPr>
              <a:t>, Ocean </a:t>
            </a:r>
            <a:r>
              <a:rPr lang="pl-PL" sz="1600" dirty="0" err="1">
                <a:solidFill>
                  <a:schemeClr val="tx1"/>
                </a:solidFill>
              </a:rPr>
              <a:t>Lava</a:t>
            </a:r>
            <a:r>
              <a:rPr lang="pl-PL" sz="1600" dirty="0">
                <a:solidFill>
                  <a:schemeClr val="tx1"/>
                </a:solidFill>
              </a:rPr>
              <a:t> Triathlon Polska Bydgoszcz-Borówno, </a:t>
            </a:r>
            <a:r>
              <a:rPr lang="pl-PL" sz="1600" dirty="0" err="1">
                <a:solidFill>
                  <a:schemeClr val="tx1"/>
                </a:solidFill>
              </a:rPr>
              <a:t>Ice</a:t>
            </a:r>
            <a:r>
              <a:rPr lang="pl-PL" sz="1600" dirty="0">
                <a:solidFill>
                  <a:schemeClr val="tx1"/>
                </a:solidFill>
              </a:rPr>
              <a:t> </a:t>
            </a:r>
            <a:r>
              <a:rPr lang="pl-PL" sz="1600" dirty="0" err="1">
                <a:solidFill>
                  <a:schemeClr val="tx1"/>
                </a:solidFill>
              </a:rPr>
              <a:t>Swimming</a:t>
            </a:r>
            <a:r>
              <a:rPr lang="pl-PL" sz="1600" dirty="0">
                <a:solidFill>
                  <a:schemeClr val="tx1"/>
                </a:solidFill>
              </a:rPr>
              <a:t> Bydgoszcz Festiwal, </a:t>
            </a:r>
            <a:r>
              <a:rPr lang="pl-PL" sz="1600" dirty="0" err="1">
                <a:solidFill>
                  <a:schemeClr val="tx1"/>
                </a:solidFill>
              </a:rPr>
              <a:t>Runmageddon</a:t>
            </a:r>
            <a:r>
              <a:rPr lang="pl-PL" sz="1600" dirty="0">
                <a:solidFill>
                  <a:schemeClr val="tx1"/>
                </a:solidFill>
              </a:rPr>
              <a:t> Bydgoszcz, Cross Country </a:t>
            </a:r>
            <a:r>
              <a:rPr lang="pl-PL" sz="1600" dirty="0" smtClean="0">
                <a:solidFill>
                  <a:schemeClr val="tx1"/>
                </a:solidFill>
              </a:rPr>
              <a:t>Bydgoszcz</a:t>
            </a:r>
          </a:p>
          <a:p>
            <a:pPr>
              <a:spcBef>
                <a:spcPts val="600"/>
              </a:spcBef>
            </a:pPr>
            <a:r>
              <a:rPr lang="pl-PL" sz="1600" dirty="0">
                <a:solidFill>
                  <a:schemeClr val="tx1"/>
                </a:solidFill>
              </a:rPr>
              <a:t>Miasto wprowadziło „Bydgoską Kartę Olimpijczyka” oraz „Bydgoską Kartę Paraolimpijczyka”, które umożliwiają posiadaczom bezpłatne korzystanie z większości </a:t>
            </a:r>
            <a:r>
              <a:rPr lang="pl-PL" sz="1600" dirty="0" smtClean="0">
                <a:solidFill>
                  <a:schemeClr val="tx1"/>
                </a:solidFill>
              </a:rPr>
              <a:t>miejskich obiektów </a:t>
            </a:r>
            <a:r>
              <a:rPr lang="pl-PL" sz="1600" dirty="0">
                <a:solidFill>
                  <a:schemeClr val="tx1"/>
                </a:solidFill>
              </a:rPr>
              <a:t>sportowych 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179" y="4810108"/>
            <a:ext cx="6220968" cy="1540764"/>
          </a:xfrm>
          <a:prstGeom prst="rect">
            <a:avLst/>
          </a:prstGeom>
        </p:spPr>
      </p:pic>
      <p:sp>
        <p:nvSpPr>
          <p:cNvPr id="10" name="Prostokąt 9"/>
          <p:cNvSpPr/>
          <p:nvPr/>
        </p:nvSpPr>
        <p:spPr>
          <a:xfrm>
            <a:off x="7855366" y="533785"/>
            <a:ext cx="40753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/>
              <a:t>Miasto Bydgoszcz otrzymało Certyfikat Gmina Przyjazna Rowerzystom w ocenie turystów kolarzy. Konkurs organizowany przez </a:t>
            </a:r>
            <a:r>
              <a:rPr lang="pl-PL" sz="1600" b="1" dirty="0" smtClean="0"/>
              <a:t>PTTK.</a:t>
            </a:r>
            <a:endParaRPr lang="pl-PL" sz="1600" b="1" dirty="0"/>
          </a:p>
        </p:txBody>
      </p:sp>
      <p:pic>
        <p:nvPicPr>
          <p:cNvPr id="3074" name="Picture 2" descr="https://previews.123rf.com/images/markrademaker/markrademaker2202/markrademaker220200227/182970660-cycling-line-pattern-cyclist-with-child-vector-bicycle-icon-or-pictogram-bike-symbol-or-logo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663" y="1364782"/>
            <a:ext cx="2363385" cy="1105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8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496305" y="37741"/>
            <a:ext cx="46846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BEZPIECZEŃSTWO I PORZĄDEK PUBLICZNY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204985" y="533786"/>
            <a:ext cx="6326444" cy="12695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Przestępczość</a:t>
            </a:r>
          </a:p>
          <a:p>
            <a:pPr>
              <a:spcBef>
                <a:spcPts val="3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7,4 </a:t>
            </a:r>
            <a:r>
              <a:rPr lang="pl-PL" sz="1600" b="1" dirty="0">
                <a:solidFill>
                  <a:schemeClr val="tx1"/>
                </a:solidFill>
              </a:rPr>
              <a:t>tys. przestępstw, </a:t>
            </a:r>
            <a:r>
              <a:rPr lang="pl-PL" sz="1600" b="1" dirty="0" smtClean="0">
                <a:solidFill>
                  <a:schemeClr val="tx1"/>
                </a:solidFill>
              </a:rPr>
              <a:t>spadek </a:t>
            </a:r>
            <a:r>
              <a:rPr lang="pl-PL" sz="1600" dirty="0">
                <a:solidFill>
                  <a:schemeClr val="tx1"/>
                </a:solidFill>
              </a:rPr>
              <a:t>w </a:t>
            </a:r>
            <a:r>
              <a:rPr lang="pl-PL" sz="1600" dirty="0" smtClean="0">
                <a:solidFill>
                  <a:schemeClr val="tx1"/>
                </a:solidFill>
              </a:rPr>
              <a:t>stos. </a:t>
            </a:r>
            <a:r>
              <a:rPr lang="pl-PL" sz="1600" dirty="0">
                <a:solidFill>
                  <a:schemeClr val="tx1"/>
                </a:solidFill>
              </a:rPr>
              <a:t>do </a:t>
            </a:r>
            <a:r>
              <a:rPr lang="pl-PL" sz="1600" dirty="0" smtClean="0">
                <a:solidFill>
                  <a:schemeClr val="tx1"/>
                </a:solidFill>
              </a:rPr>
              <a:t>poprzedniego </a:t>
            </a:r>
            <a:r>
              <a:rPr lang="pl-PL" sz="1600" dirty="0">
                <a:solidFill>
                  <a:schemeClr val="tx1"/>
                </a:solidFill>
              </a:rPr>
              <a:t>roku o 5,4</a:t>
            </a:r>
            <a:r>
              <a:rPr lang="pl-PL" sz="1600" dirty="0" smtClean="0">
                <a:solidFill>
                  <a:schemeClr val="tx1"/>
                </a:solidFill>
              </a:rPr>
              <a:t>%</a:t>
            </a:r>
          </a:p>
          <a:p>
            <a:pPr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54,6% stanowią przestępstwa kryminalne</a:t>
            </a:r>
          </a:p>
          <a:p>
            <a:pPr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75,2% wskaźnik wykrywalności sprawców przestępstw (24 r. – 77,5%)</a:t>
            </a:r>
          </a:p>
        </p:txBody>
      </p:sp>
      <p:sp>
        <p:nvSpPr>
          <p:cNvPr id="7" name="Prostokąt 6"/>
          <p:cNvSpPr/>
          <p:nvPr/>
        </p:nvSpPr>
        <p:spPr>
          <a:xfrm>
            <a:off x="225889" y="1979462"/>
            <a:ext cx="6404151" cy="2119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Działania Straży Miejskiej</a:t>
            </a:r>
            <a:endParaRPr lang="pl-PL" sz="1600" dirty="0" smtClean="0"/>
          </a:p>
          <a:p>
            <a:pPr marL="539750" indent="-539750"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27 857 otrzymanych zgłoszeń, spadek z 28 340 w 24 r. (o </a:t>
            </a:r>
            <a:r>
              <a:rPr lang="pl-PL" sz="1600" dirty="0">
                <a:solidFill>
                  <a:schemeClr val="tx1"/>
                </a:solidFill>
              </a:rPr>
              <a:t>1,7</a:t>
            </a:r>
            <a:r>
              <a:rPr lang="pl-PL" sz="1600" dirty="0" smtClean="0">
                <a:solidFill>
                  <a:schemeClr val="tx1"/>
                </a:solidFill>
              </a:rPr>
              <a:t>%) </a:t>
            </a:r>
          </a:p>
          <a:p>
            <a:pPr marL="539750" indent="-539750"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  52,8</a:t>
            </a:r>
            <a:r>
              <a:rPr lang="pl-PL" sz="1600" dirty="0">
                <a:solidFill>
                  <a:schemeClr val="tx1"/>
                </a:solidFill>
              </a:rPr>
              <a:t>% </a:t>
            </a:r>
            <a:r>
              <a:rPr lang="pl-PL" sz="1600" dirty="0" smtClean="0">
                <a:solidFill>
                  <a:schemeClr val="tx1"/>
                </a:solidFill>
              </a:rPr>
              <a:t>zgłoszeń dotyczyło nieprawidłowego parkowania</a:t>
            </a:r>
          </a:p>
          <a:p>
            <a:pPr marL="539750" indent="-539750"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 1 </a:t>
            </a:r>
            <a:r>
              <a:rPr lang="pl-PL" sz="1600" dirty="0">
                <a:solidFill>
                  <a:schemeClr val="tx1"/>
                </a:solidFill>
              </a:rPr>
              <a:t>779 </a:t>
            </a:r>
            <a:r>
              <a:rPr lang="pl-PL" sz="1600" dirty="0" smtClean="0">
                <a:solidFill>
                  <a:schemeClr val="tx1"/>
                </a:solidFill>
              </a:rPr>
              <a:t>kontroli nieruchomości, </a:t>
            </a:r>
            <a:r>
              <a:rPr lang="pl-PL" sz="1600" dirty="0">
                <a:solidFill>
                  <a:schemeClr val="tx1"/>
                </a:solidFill>
              </a:rPr>
              <a:t>ujawniono 2 647 osób, które nie były zgłoszone do systemu opłat za odbiór </a:t>
            </a:r>
            <a:r>
              <a:rPr lang="pl-PL" sz="1600" dirty="0" smtClean="0">
                <a:solidFill>
                  <a:schemeClr val="tx1"/>
                </a:solidFill>
              </a:rPr>
              <a:t>odpadów</a:t>
            </a:r>
          </a:p>
          <a:p>
            <a:pPr marL="539750" indent="-539750">
              <a:spcBef>
                <a:spcPts val="300"/>
              </a:spcBef>
            </a:pPr>
            <a:r>
              <a:rPr lang="pl-PL" sz="1600" dirty="0">
                <a:solidFill>
                  <a:schemeClr val="tx1"/>
                </a:solidFill>
              </a:rPr>
              <a:t>1 465 kontroli, podczas których ujawniono 74 przypadki spalania </a:t>
            </a:r>
            <a:r>
              <a:rPr lang="pl-PL" sz="1600" dirty="0" smtClean="0">
                <a:solidFill>
                  <a:schemeClr val="tx1"/>
                </a:solidFill>
              </a:rPr>
              <a:t>odpadów</a:t>
            </a: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1816" y="437680"/>
            <a:ext cx="5660571" cy="1365622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1626" y="1588138"/>
            <a:ext cx="4895512" cy="1450974"/>
          </a:xfrm>
          <a:prstGeom prst="rect">
            <a:avLst/>
          </a:prstGeom>
        </p:spPr>
      </p:pic>
      <p:sp>
        <p:nvSpPr>
          <p:cNvPr id="10" name="Prostokąt 9"/>
          <p:cNvSpPr/>
          <p:nvPr/>
        </p:nvSpPr>
        <p:spPr>
          <a:xfrm>
            <a:off x="204984" y="4795811"/>
            <a:ext cx="11482155" cy="13756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600" b="1" dirty="0">
                <a:solidFill>
                  <a:schemeClr val="tx1"/>
                </a:solidFill>
              </a:rPr>
              <a:t>Komenda Miejska Państwowej Straży </a:t>
            </a:r>
            <a:r>
              <a:rPr lang="pl-PL" sz="1600" b="1" dirty="0" smtClean="0">
                <a:solidFill>
                  <a:schemeClr val="tx1"/>
                </a:solidFill>
              </a:rPr>
              <a:t>Pożarnej - </a:t>
            </a:r>
            <a:r>
              <a:rPr lang="pl-PL" sz="1600" dirty="0" smtClean="0">
                <a:solidFill>
                  <a:schemeClr val="tx1"/>
                </a:solidFill>
              </a:rPr>
              <a:t>odnotowano </a:t>
            </a:r>
            <a:r>
              <a:rPr lang="pl-PL" sz="1600" dirty="0">
                <a:solidFill>
                  <a:schemeClr val="tx1"/>
                </a:solidFill>
              </a:rPr>
              <a:t>2 918 </a:t>
            </a:r>
            <a:r>
              <a:rPr lang="pl-PL" sz="1600" dirty="0" smtClean="0">
                <a:solidFill>
                  <a:schemeClr val="tx1"/>
                </a:solidFill>
              </a:rPr>
              <a:t>zdarzeń (24 r. – 2 876), </a:t>
            </a:r>
            <a:r>
              <a:rPr lang="pl-PL" sz="1600" dirty="0">
                <a:solidFill>
                  <a:schemeClr val="tx1"/>
                </a:solidFill>
              </a:rPr>
              <a:t>w tym 536 </a:t>
            </a:r>
            <a:r>
              <a:rPr lang="pl-PL" sz="1600" dirty="0" smtClean="0">
                <a:solidFill>
                  <a:schemeClr val="tx1"/>
                </a:solidFill>
              </a:rPr>
              <a:t>pożarów</a:t>
            </a:r>
          </a:p>
          <a:p>
            <a:r>
              <a:rPr lang="pl-PL" sz="1600" b="1" dirty="0" smtClean="0">
                <a:solidFill>
                  <a:schemeClr val="tx1"/>
                </a:solidFill>
              </a:rPr>
              <a:t>Bydgoskie </a:t>
            </a:r>
            <a:r>
              <a:rPr lang="pl-PL" sz="1600" b="1" dirty="0">
                <a:solidFill>
                  <a:schemeClr val="tx1"/>
                </a:solidFill>
              </a:rPr>
              <a:t>Centrum Zarządzania Kryzysowego </a:t>
            </a:r>
            <a:r>
              <a:rPr lang="pl-PL" sz="1600" b="1" dirty="0" smtClean="0">
                <a:solidFill>
                  <a:schemeClr val="tx1"/>
                </a:solidFill>
              </a:rPr>
              <a:t>- </a:t>
            </a:r>
            <a:r>
              <a:rPr lang="pl-PL" sz="1600" dirty="0" smtClean="0">
                <a:solidFill>
                  <a:schemeClr val="tx1"/>
                </a:solidFill>
              </a:rPr>
              <a:t>zarejestrowano </a:t>
            </a:r>
            <a:r>
              <a:rPr lang="pl-PL" sz="1600" dirty="0">
                <a:solidFill>
                  <a:schemeClr val="tx1"/>
                </a:solidFill>
              </a:rPr>
              <a:t>16 116 zgłoszeń, w tym 11 827 </a:t>
            </a:r>
            <a:r>
              <a:rPr lang="pl-PL" sz="1600" dirty="0" smtClean="0">
                <a:solidFill>
                  <a:schemeClr val="tx1"/>
                </a:solidFill>
              </a:rPr>
              <a:t>dotyczyło Bydgoszczy (24 r. – 16 077) </a:t>
            </a:r>
            <a:endParaRPr lang="pl-PL" sz="16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Monitoring </a:t>
            </a:r>
            <a:r>
              <a:rPr lang="pl-PL" sz="1600" b="1" dirty="0">
                <a:solidFill>
                  <a:schemeClr val="tx1"/>
                </a:solidFill>
              </a:rPr>
              <a:t>miejski </a:t>
            </a:r>
            <a:r>
              <a:rPr lang="pl-PL" sz="1600" dirty="0" smtClean="0">
                <a:solidFill>
                  <a:schemeClr val="tx1"/>
                </a:solidFill>
              </a:rPr>
              <a:t>obejmował </a:t>
            </a:r>
            <a:r>
              <a:rPr lang="pl-PL" sz="1600" dirty="0">
                <a:solidFill>
                  <a:schemeClr val="tx1"/>
                </a:solidFill>
              </a:rPr>
              <a:t>307 kamer, </a:t>
            </a:r>
            <a:r>
              <a:rPr lang="pl-PL" sz="1600" dirty="0" smtClean="0">
                <a:solidFill>
                  <a:schemeClr val="tx1"/>
                </a:solidFill>
              </a:rPr>
              <a:t>ujawniono </a:t>
            </a:r>
            <a:r>
              <a:rPr lang="pl-PL" sz="1600" dirty="0">
                <a:solidFill>
                  <a:schemeClr val="tx1"/>
                </a:solidFill>
              </a:rPr>
              <a:t>3 046 zdarzeń, </a:t>
            </a:r>
            <a:r>
              <a:rPr lang="pl-PL" sz="1600" dirty="0" smtClean="0">
                <a:solidFill>
                  <a:schemeClr val="tx1"/>
                </a:solidFill>
              </a:rPr>
              <a:t>1 </a:t>
            </a:r>
            <a:r>
              <a:rPr lang="pl-PL" sz="1600" dirty="0">
                <a:solidFill>
                  <a:schemeClr val="tx1"/>
                </a:solidFill>
              </a:rPr>
              <a:t>260 skierowano do Policji, a 1 786 do Straży </a:t>
            </a:r>
            <a:r>
              <a:rPr lang="pl-PL" sz="1600" dirty="0" smtClean="0">
                <a:solidFill>
                  <a:schemeClr val="tx1"/>
                </a:solidFill>
              </a:rPr>
              <a:t>Miejskiej (24 </a:t>
            </a:r>
            <a:r>
              <a:rPr lang="pl-PL" sz="1600" dirty="0">
                <a:solidFill>
                  <a:schemeClr val="tx1"/>
                </a:solidFill>
              </a:rPr>
              <a:t>r. </a:t>
            </a:r>
            <a:r>
              <a:rPr lang="pl-PL" sz="1600" dirty="0" smtClean="0">
                <a:solidFill>
                  <a:schemeClr val="tx1"/>
                </a:solidFill>
              </a:rPr>
              <a:t> odpowiednio 2 </a:t>
            </a:r>
            <a:r>
              <a:rPr lang="pl-PL" sz="1600" dirty="0">
                <a:solidFill>
                  <a:schemeClr val="tx1"/>
                </a:solidFill>
              </a:rPr>
              <a:t>398 </a:t>
            </a:r>
            <a:r>
              <a:rPr lang="pl-PL" sz="1600" dirty="0" smtClean="0">
                <a:solidFill>
                  <a:schemeClr val="tx1"/>
                </a:solidFill>
              </a:rPr>
              <a:t>/ 1 </a:t>
            </a:r>
            <a:r>
              <a:rPr lang="pl-PL" sz="1600" dirty="0">
                <a:solidFill>
                  <a:schemeClr val="tx1"/>
                </a:solidFill>
              </a:rPr>
              <a:t>154 </a:t>
            </a:r>
            <a:r>
              <a:rPr lang="pl-PL" sz="1600" dirty="0" smtClean="0">
                <a:solidFill>
                  <a:schemeClr val="tx1"/>
                </a:solidFill>
              </a:rPr>
              <a:t>/ </a:t>
            </a:r>
            <a:r>
              <a:rPr lang="pl-PL" sz="1600" dirty="0">
                <a:solidFill>
                  <a:schemeClr val="tx1"/>
                </a:solidFill>
              </a:rPr>
              <a:t>1 </a:t>
            </a:r>
            <a:r>
              <a:rPr lang="pl-PL" sz="1600" dirty="0" smtClean="0">
                <a:solidFill>
                  <a:schemeClr val="tx1"/>
                </a:solidFill>
              </a:rPr>
              <a:t>244)</a:t>
            </a:r>
            <a:endParaRPr lang="pl-PL" sz="1600" dirty="0">
              <a:solidFill>
                <a:schemeClr val="tx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2307" y="3082835"/>
            <a:ext cx="5760720" cy="17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13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496308" y="133675"/>
            <a:ext cx="46846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BEZPIECZEŃSTWO I PORZĄDEK PUBLICZNY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204984" y="533786"/>
            <a:ext cx="11752553" cy="30836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600" b="1" dirty="0" smtClean="0">
                <a:solidFill>
                  <a:schemeClr val="tx1"/>
                </a:solidFill>
              </a:rPr>
              <a:t>Program </a:t>
            </a:r>
            <a:r>
              <a:rPr lang="pl-PL" sz="1600" b="1" dirty="0">
                <a:solidFill>
                  <a:schemeClr val="tx1"/>
                </a:solidFill>
              </a:rPr>
              <a:t>Ochrony Ludności i Obrony Cywilnej na lata </a:t>
            </a:r>
            <a:r>
              <a:rPr lang="pl-PL" sz="1600" b="1" dirty="0" smtClean="0">
                <a:solidFill>
                  <a:schemeClr val="tx1"/>
                </a:solidFill>
              </a:rPr>
              <a:t>2025-26 </a:t>
            </a:r>
            <a:r>
              <a:rPr lang="pl-PL" sz="1600" b="1" dirty="0">
                <a:solidFill>
                  <a:schemeClr val="tx1"/>
                </a:solidFill>
              </a:rPr>
              <a:t>(23 mln zł dotacji</a:t>
            </a:r>
            <a:r>
              <a:rPr lang="pl-PL" sz="1600" b="1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uporządkowano </a:t>
            </a:r>
            <a:r>
              <a:rPr lang="pl-PL" sz="1600" dirty="0">
                <a:solidFill>
                  <a:schemeClr val="tx1"/>
                </a:solidFill>
              </a:rPr>
              <a:t>i </a:t>
            </a:r>
            <a:r>
              <a:rPr lang="pl-PL" sz="1600" b="1" dirty="0">
                <a:solidFill>
                  <a:schemeClr val="tx1"/>
                </a:solidFill>
              </a:rPr>
              <a:t>zweryfikowano istniejącą infrastrukturę ochronną </a:t>
            </a:r>
            <a:r>
              <a:rPr lang="pl-PL" sz="1600" dirty="0">
                <a:solidFill>
                  <a:schemeClr val="tx1"/>
                </a:solidFill>
              </a:rPr>
              <a:t>– w elektronicznej bazie danych </a:t>
            </a:r>
            <a:r>
              <a:rPr lang="pl-PL" sz="1600" dirty="0" smtClean="0">
                <a:solidFill>
                  <a:schemeClr val="tx1"/>
                </a:solidFill>
              </a:rPr>
              <a:t>ujęto </a:t>
            </a:r>
            <a:r>
              <a:rPr lang="pl-PL" sz="1600" dirty="0">
                <a:solidFill>
                  <a:schemeClr val="tx1"/>
                </a:solidFill>
              </a:rPr>
              <a:t>222 budowle ochronne oraz </a:t>
            </a:r>
            <a:r>
              <a:rPr lang="pl-PL" sz="1600" dirty="0" smtClean="0">
                <a:solidFill>
                  <a:schemeClr val="tx1"/>
                </a:solidFill>
              </a:rPr>
              <a:t/>
            </a:r>
            <a:br>
              <a:rPr lang="pl-PL" sz="1600" dirty="0" smtClean="0">
                <a:solidFill>
                  <a:schemeClr val="tx1"/>
                </a:solidFill>
              </a:rPr>
            </a:br>
            <a:r>
              <a:rPr lang="pl-PL" sz="1600" dirty="0" smtClean="0">
                <a:solidFill>
                  <a:schemeClr val="tx1"/>
                </a:solidFill>
              </a:rPr>
              <a:t>1 </a:t>
            </a:r>
            <a:r>
              <a:rPr lang="pl-PL" sz="1600" dirty="0">
                <a:solidFill>
                  <a:schemeClr val="tx1"/>
                </a:solidFill>
              </a:rPr>
              <a:t>987 miejsc doraźnego </a:t>
            </a:r>
            <a:r>
              <a:rPr lang="pl-PL" sz="1600" dirty="0" smtClean="0">
                <a:solidFill>
                  <a:schemeClr val="tx1"/>
                </a:solidFill>
              </a:rPr>
              <a:t>schronienia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rozpoczęto działania </a:t>
            </a:r>
            <a:r>
              <a:rPr lang="pl-PL" sz="1600" dirty="0">
                <a:solidFill>
                  <a:schemeClr val="tx1"/>
                </a:solidFill>
              </a:rPr>
              <a:t>dotyczące </a:t>
            </a:r>
            <a:r>
              <a:rPr lang="pl-PL" sz="1600" b="1" dirty="0">
                <a:solidFill>
                  <a:schemeClr val="tx1"/>
                </a:solidFill>
              </a:rPr>
              <a:t>budowy parkingów</a:t>
            </a:r>
            <a:r>
              <a:rPr lang="pl-PL" sz="1600" dirty="0">
                <a:solidFill>
                  <a:schemeClr val="tx1"/>
                </a:solidFill>
              </a:rPr>
              <a:t> miejskich pełniących jednocześnie funkcję obiektów zbiorowej ochrony, </a:t>
            </a:r>
            <a:r>
              <a:rPr lang="pl-PL" sz="1600" dirty="0" smtClean="0">
                <a:solidFill>
                  <a:schemeClr val="tx1"/>
                </a:solidFill>
              </a:rPr>
              <a:t>na </a:t>
            </a:r>
            <a:r>
              <a:rPr lang="pl-PL" sz="1600" dirty="0">
                <a:solidFill>
                  <a:schemeClr val="tx1"/>
                </a:solidFill>
              </a:rPr>
              <a:t>Placu Piastowskim oraz przy Al. Powstańców </a:t>
            </a:r>
            <a:r>
              <a:rPr lang="pl-PL" sz="1600" dirty="0" smtClean="0">
                <a:solidFill>
                  <a:schemeClr val="tx1"/>
                </a:solidFill>
              </a:rPr>
              <a:t>Wielkopolskich</a:t>
            </a:r>
            <a:endParaRPr lang="pl-PL" sz="16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n</a:t>
            </a:r>
            <a:r>
              <a:rPr lang="pl-PL" sz="1600" dirty="0" smtClean="0">
                <a:solidFill>
                  <a:schemeClr val="tx1"/>
                </a:solidFill>
              </a:rPr>
              <a:t>awiązano </a:t>
            </a:r>
            <a:r>
              <a:rPr lang="pl-PL" sz="1600" b="1" dirty="0">
                <a:solidFill>
                  <a:schemeClr val="tx1"/>
                </a:solidFill>
              </a:rPr>
              <a:t>współpracę ze spółdzielniami mieszkaniowymi </a:t>
            </a:r>
            <a:r>
              <a:rPr lang="pl-PL" sz="1600" dirty="0">
                <a:solidFill>
                  <a:schemeClr val="tx1"/>
                </a:solidFill>
              </a:rPr>
              <a:t>w zakresie analizy możliwości lokalizacji </a:t>
            </a:r>
            <a:r>
              <a:rPr lang="pl-PL" sz="1600" dirty="0" smtClean="0">
                <a:solidFill>
                  <a:schemeClr val="tx1"/>
                </a:solidFill>
              </a:rPr>
              <a:t>parkingów </a:t>
            </a:r>
            <a:r>
              <a:rPr lang="pl-PL" sz="1600" dirty="0">
                <a:solidFill>
                  <a:schemeClr val="tx1"/>
                </a:solidFill>
              </a:rPr>
              <a:t>podziemnych z funkcją ochronną jako elementu nowych lub modernizowanych inwestycji </a:t>
            </a:r>
            <a:r>
              <a:rPr lang="pl-PL" sz="1600" dirty="0" smtClean="0">
                <a:solidFill>
                  <a:schemeClr val="tx1"/>
                </a:solidFill>
              </a:rPr>
              <a:t>mieszkaniowych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zakupiono </a:t>
            </a:r>
            <a:r>
              <a:rPr lang="pl-PL" sz="1600" b="1" dirty="0">
                <a:solidFill>
                  <a:schemeClr val="tx1"/>
                </a:solidFill>
              </a:rPr>
              <a:t>agregaty prądotwórcze oraz pompy do zasilania </a:t>
            </a:r>
            <a:r>
              <a:rPr lang="pl-PL" sz="1600" b="1" dirty="0" smtClean="0">
                <a:solidFill>
                  <a:schemeClr val="tx1"/>
                </a:solidFill>
              </a:rPr>
              <a:t>ujęć </a:t>
            </a:r>
            <a:r>
              <a:rPr lang="pl-PL" sz="1600" b="1" dirty="0">
                <a:solidFill>
                  <a:schemeClr val="tx1"/>
                </a:solidFill>
              </a:rPr>
              <a:t>wody</a:t>
            </a:r>
            <a:r>
              <a:rPr lang="pl-PL" sz="1600" dirty="0">
                <a:solidFill>
                  <a:schemeClr val="tx1"/>
                </a:solidFill>
              </a:rPr>
              <a:t>, a także mobilną </a:t>
            </a:r>
            <a:r>
              <a:rPr lang="pl-PL" sz="1600" dirty="0" smtClean="0">
                <a:solidFill>
                  <a:schemeClr val="tx1"/>
                </a:solidFill>
              </a:rPr>
              <a:t>kotłownię </a:t>
            </a:r>
            <a:r>
              <a:rPr lang="pl-PL" sz="1600" dirty="0">
                <a:solidFill>
                  <a:schemeClr val="tx1"/>
                </a:solidFill>
              </a:rPr>
              <a:t>olejową i agregaty w celu zapewnienia ciągłości dostaw energii </a:t>
            </a:r>
            <a:r>
              <a:rPr lang="pl-PL" sz="1600" dirty="0" smtClean="0">
                <a:solidFill>
                  <a:schemeClr val="tx1"/>
                </a:solidFill>
              </a:rPr>
              <a:t>cieplnej</a:t>
            </a:r>
            <a:endParaRPr lang="pl-PL" sz="16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o</a:t>
            </a:r>
            <a:r>
              <a:rPr lang="pl-PL" sz="1600" dirty="0" smtClean="0">
                <a:solidFill>
                  <a:schemeClr val="tx1"/>
                </a:solidFill>
              </a:rPr>
              <a:t>pracowano </a:t>
            </a:r>
            <a:r>
              <a:rPr lang="pl-PL" sz="1600" b="1" dirty="0">
                <a:solidFill>
                  <a:schemeClr val="tx1"/>
                </a:solidFill>
              </a:rPr>
              <a:t>zestawienie Zastępczych Miejsc Szpitalnych </a:t>
            </a:r>
            <a:r>
              <a:rPr lang="pl-PL" sz="1600" b="1" dirty="0" smtClean="0">
                <a:solidFill>
                  <a:schemeClr val="tx1"/>
                </a:solidFill>
              </a:rPr>
              <a:t>obejmujące </a:t>
            </a:r>
            <a:r>
              <a:rPr lang="pl-PL" sz="1600" b="1" dirty="0">
                <a:solidFill>
                  <a:schemeClr val="tx1"/>
                </a:solidFill>
              </a:rPr>
              <a:t>1 625 miejsc na terenie </a:t>
            </a:r>
            <a:r>
              <a:rPr lang="pl-PL" sz="1600" b="1" dirty="0" smtClean="0">
                <a:solidFill>
                  <a:schemeClr val="tx1"/>
                </a:solidFill>
              </a:rPr>
              <a:t>9. </a:t>
            </a:r>
            <a:r>
              <a:rPr lang="pl-PL" sz="1600" b="1" dirty="0">
                <a:solidFill>
                  <a:schemeClr val="tx1"/>
                </a:solidFill>
              </a:rPr>
              <a:t>placówek </a:t>
            </a:r>
            <a:r>
              <a:rPr lang="pl-PL" sz="1600" b="1" dirty="0" smtClean="0">
                <a:solidFill>
                  <a:schemeClr val="tx1"/>
                </a:solidFill>
              </a:rPr>
              <a:t>szkolnych</a:t>
            </a:r>
            <a:r>
              <a:rPr lang="pl-PL" sz="1600" dirty="0" smtClean="0">
                <a:solidFill>
                  <a:schemeClr val="tx1"/>
                </a:solidFill>
              </a:rPr>
              <a:t>; dla obiektów </a:t>
            </a:r>
            <a:r>
              <a:rPr lang="pl-PL" sz="1600" dirty="0">
                <a:solidFill>
                  <a:schemeClr val="tx1"/>
                </a:solidFill>
              </a:rPr>
              <a:t>wykonano niezbędne </a:t>
            </a:r>
            <a:r>
              <a:rPr lang="pl-PL" sz="1600" dirty="0" smtClean="0">
                <a:solidFill>
                  <a:schemeClr val="tx1"/>
                </a:solidFill>
              </a:rPr>
              <a:t>przyłącza energetyczne</a:t>
            </a:r>
            <a:endParaRPr lang="pl-PL" sz="1600" dirty="0">
              <a:solidFill>
                <a:schemeClr val="tx1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3024554" y="3905379"/>
            <a:ext cx="8832501" cy="2013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9750" indent="-539750"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Powstało </a:t>
            </a:r>
            <a:r>
              <a:rPr lang="pl-PL" sz="1600" dirty="0">
                <a:solidFill>
                  <a:schemeClr val="tx1"/>
                </a:solidFill>
              </a:rPr>
              <a:t>Połączone Centrum Analiz, Szkolenia i Edukacji </a:t>
            </a:r>
            <a:r>
              <a:rPr lang="pl-PL" sz="1600" dirty="0" smtClean="0">
                <a:solidFill>
                  <a:schemeClr val="tx1"/>
                </a:solidFill>
              </a:rPr>
              <a:t>NATO-Ukraina </a:t>
            </a:r>
            <a:r>
              <a:rPr lang="pl-PL" sz="1600" dirty="0">
                <a:solidFill>
                  <a:schemeClr val="tx1"/>
                </a:solidFill>
              </a:rPr>
              <a:t>(JATEC</a:t>
            </a:r>
            <a:r>
              <a:rPr lang="pl-PL" sz="16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Odbyły </a:t>
            </a:r>
            <a:r>
              <a:rPr lang="pl-PL" sz="1600" dirty="0">
                <a:solidFill>
                  <a:schemeClr val="tx1"/>
                </a:solidFill>
              </a:rPr>
              <a:t>się jedne z największych w Polsce nocne ćwiczenia </a:t>
            </a:r>
            <a:r>
              <a:rPr lang="pl-PL" sz="1600" dirty="0" smtClean="0">
                <a:solidFill>
                  <a:schemeClr val="tx1"/>
                </a:solidFill>
              </a:rPr>
              <a:t>przeciwpowodziowe</a:t>
            </a: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W </a:t>
            </a:r>
            <a:r>
              <a:rPr lang="pl-PL" sz="1600" dirty="0">
                <a:solidFill>
                  <a:schemeClr val="tx1"/>
                </a:solidFill>
              </a:rPr>
              <a:t>Urzędzie Miasta, jednostkach </a:t>
            </a:r>
            <a:r>
              <a:rPr lang="pl-PL" sz="1600" dirty="0" smtClean="0">
                <a:solidFill>
                  <a:schemeClr val="tx1"/>
                </a:solidFill>
              </a:rPr>
              <a:t>organizacyjnych oraz </a:t>
            </a:r>
            <a:r>
              <a:rPr lang="pl-PL" sz="1600" dirty="0">
                <a:solidFill>
                  <a:schemeClr val="tx1"/>
                </a:solidFill>
              </a:rPr>
              <a:t>spółkach miejskich </a:t>
            </a:r>
            <a:r>
              <a:rPr lang="pl-PL" sz="1600" dirty="0" smtClean="0">
                <a:solidFill>
                  <a:schemeClr val="tx1"/>
                </a:solidFill>
              </a:rPr>
              <a:t>wprowadzano systemy </a:t>
            </a:r>
            <a:r>
              <a:rPr lang="pl-PL" sz="1600" dirty="0">
                <a:solidFill>
                  <a:schemeClr val="tx1"/>
                </a:solidFill>
              </a:rPr>
              <a:t>zabezpieczeń oraz </a:t>
            </a:r>
            <a:r>
              <a:rPr lang="pl-PL" sz="1600" dirty="0" smtClean="0">
                <a:solidFill>
                  <a:schemeClr val="tx1"/>
                </a:solidFill>
              </a:rPr>
              <a:t>realizowano </a:t>
            </a:r>
            <a:r>
              <a:rPr lang="pl-PL" sz="1600" dirty="0">
                <a:solidFill>
                  <a:schemeClr val="tx1"/>
                </a:solidFill>
              </a:rPr>
              <a:t>szkolenia </a:t>
            </a:r>
            <a:r>
              <a:rPr lang="pl-PL" sz="1600" dirty="0" smtClean="0">
                <a:solidFill>
                  <a:schemeClr val="tx1"/>
                </a:solidFill>
              </a:rPr>
              <a:t>pracowników</a:t>
            </a: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W Bydgoszczy odbył się SECURE </a:t>
            </a:r>
            <a:r>
              <a:rPr lang="pl-PL" sz="1600" dirty="0">
                <a:solidFill>
                  <a:schemeClr val="tx1"/>
                </a:solidFill>
              </a:rPr>
              <a:t>International </a:t>
            </a:r>
            <a:r>
              <a:rPr lang="pl-PL" sz="1600" dirty="0" err="1">
                <a:solidFill>
                  <a:schemeClr val="tx1"/>
                </a:solidFill>
              </a:rPr>
              <a:t>Summit</a:t>
            </a:r>
            <a:r>
              <a:rPr lang="pl-PL" sz="1600" dirty="0">
                <a:solidFill>
                  <a:schemeClr val="tx1"/>
                </a:solidFill>
              </a:rPr>
              <a:t> 2025 – </a:t>
            </a:r>
            <a:r>
              <a:rPr lang="pl-PL" sz="1600" dirty="0" smtClean="0">
                <a:solidFill>
                  <a:schemeClr val="tx1"/>
                </a:solidFill>
              </a:rPr>
              <a:t>międzynarodowa konferencja poświęcona </a:t>
            </a:r>
            <a:r>
              <a:rPr lang="pl-PL" sz="1600" dirty="0" err="1" smtClean="0">
                <a:solidFill>
                  <a:schemeClr val="tx1"/>
                </a:solidFill>
              </a:rPr>
              <a:t>cyberbezpieczeństwu</a:t>
            </a:r>
            <a:r>
              <a:rPr lang="pl-PL" sz="1600" dirty="0" smtClean="0">
                <a:solidFill>
                  <a:schemeClr val="tx1"/>
                </a:solidFill>
              </a:rPr>
              <a:t> </a:t>
            </a:r>
            <a:r>
              <a:rPr lang="pl-PL" sz="1600" dirty="0">
                <a:solidFill>
                  <a:schemeClr val="tx1"/>
                </a:solidFill>
              </a:rPr>
              <a:t>w ramach polskiej prezydencji w Radzie Unii </a:t>
            </a:r>
            <a:r>
              <a:rPr lang="pl-PL" sz="1600" dirty="0" smtClean="0">
                <a:solidFill>
                  <a:schemeClr val="tx1"/>
                </a:solidFill>
              </a:rPr>
              <a:t>Europejskiej</a:t>
            </a:r>
          </a:p>
        </p:txBody>
      </p:sp>
      <p:sp>
        <p:nvSpPr>
          <p:cNvPr id="5" name="AutoShape 2" descr="Pobierz darmowe ikony Bezpieczeństwo w formatach PNG i SVG"/>
          <p:cNvSpPr>
            <a:spLocks noChangeAspect="1" noChangeArrowheads="1"/>
          </p:cNvSpPr>
          <p:nvPr/>
        </p:nvSpPr>
        <p:spPr bwMode="auto">
          <a:xfrm>
            <a:off x="8180988" y="3905380"/>
            <a:ext cx="2088427" cy="2088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720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4636288" y="133675"/>
            <a:ext cx="24046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OCHRONA ZDROWIA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311499" y="540267"/>
            <a:ext cx="11555604" cy="27602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600" b="1" dirty="0" smtClean="0">
                <a:solidFill>
                  <a:schemeClr val="tx1"/>
                </a:solidFill>
              </a:rPr>
              <a:t>Programy polityki zdrowotnej 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i="1" dirty="0" smtClean="0">
                <a:solidFill>
                  <a:schemeClr val="tx1"/>
                </a:solidFill>
              </a:rPr>
              <a:t>Wcześniak w domu </a:t>
            </a:r>
            <a:r>
              <a:rPr lang="pl-PL" sz="1600" dirty="0" smtClean="0">
                <a:solidFill>
                  <a:schemeClr val="tx1"/>
                </a:solidFill>
              </a:rPr>
              <a:t>– realizowany przez Szpital Kliniczny im. dr. E. Warmińskiego Politechniki Bydgoskiej. Programem objęto 116 osób w ramach indywidualnych spotkań oraz zorganizowano 18 wykładów edukacyjnych</a:t>
            </a:r>
          </a:p>
          <a:p>
            <a:pPr marL="271463">
              <a:spcBef>
                <a:spcPts val="3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Za realizację programu Bydgoszcz została wyróżniona w 8. edycji konkursu Zdrowy Samorząd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Program profilaktyki zakażeń </a:t>
            </a:r>
            <a:r>
              <a:rPr lang="pl-PL" sz="1600" dirty="0" err="1" smtClean="0">
                <a:solidFill>
                  <a:schemeClr val="tx1"/>
                </a:solidFill>
              </a:rPr>
              <a:t>pneumokokowych</a:t>
            </a:r>
            <a:r>
              <a:rPr lang="pl-PL" sz="1600" dirty="0" smtClean="0">
                <a:solidFill>
                  <a:schemeClr val="tx1"/>
                </a:solidFill>
              </a:rPr>
              <a:t> dla osób dorosłych z województwa – w Bydgoszczy szczepienia 200 osób powyżej 65 l. 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Domowe KTG dla kobiet w ciąży – wykonano 96 badań 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Inne działania</a:t>
            </a:r>
            <a:r>
              <a:rPr lang="pl-PL" sz="1600" i="1" dirty="0" smtClean="0">
                <a:solidFill>
                  <a:schemeClr val="tx1"/>
                </a:solidFill>
              </a:rPr>
              <a:t>: </a:t>
            </a:r>
            <a:r>
              <a:rPr lang="pl-PL" sz="1600" dirty="0" smtClean="0">
                <a:solidFill>
                  <a:schemeClr val="tx1"/>
                </a:solidFill>
              </a:rPr>
              <a:t>Akcja</a:t>
            </a:r>
            <a:r>
              <a:rPr lang="pl-PL" sz="1600" i="1" dirty="0" smtClean="0">
                <a:solidFill>
                  <a:schemeClr val="tx1"/>
                </a:solidFill>
              </a:rPr>
              <a:t> Zadbaj o zdrowie na wiosnę </a:t>
            </a:r>
            <a:r>
              <a:rPr lang="pl-PL" sz="1600" dirty="0" smtClean="0">
                <a:solidFill>
                  <a:schemeClr val="tx1"/>
                </a:solidFill>
              </a:rPr>
              <a:t>– 760 badań i konsultacji; </a:t>
            </a:r>
            <a:r>
              <a:rPr lang="pl-PL" sz="1600" i="1" dirty="0" smtClean="0">
                <a:solidFill>
                  <a:schemeClr val="tx1"/>
                </a:solidFill>
              </a:rPr>
              <a:t>Badania </a:t>
            </a:r>
            <a:r>
              <a:rPr lang="pl-PL" sz="1600" i="1" dirty="0" err="1" smtClean="0">
                <a:solidFill>
                  <a:schemeClr val="tx1"/>
                </a:solidFill>
              </a:rPr>
              <a:t>elastograficzne</a:t>
            </a:r>
            <a:r>
              <a:rPr lang="pl-PL" sz="1600" i="1" dirty="0" smtClean="0">
                <a:solidFill>
                  <a:schemeClr val="tx1"/>
                </a:solidFill>
              </a:rPr>
              <a:t> wątroby </a:t>
            </a:r>
            <a:r>
              <a:rPr lang="pl-PL" sz="1600" dirty="0" smtClean="0">
                <a:solidFill>
                  <a:schemeClr val="tx1"/>
                </a:solidFill>
              </a:rPr>
              <a:t>– 200 osób; Akcja </a:t>
            </a:r>
            <a:r>
              <a:rPr lang="pl-PL" sz="1600" i="1" dirty="0" smtClean="0">
                <a:solidFill>
                  <a:schemeClr val="tx1"/>
                </a:solidFill>
              </a:rPr>
              <a:t>Sobota ze zdrowiem </a:t>
            </a:r>
            <a:r>
              <a:rPr lang="pl-PL" sz="1600" dirty="0" smtClean="0">
                <a:solidFill>
                  <a:schemeClr val="tx1"/>
                </a:solidFill>
              </a:rPr>
              <a:t>– 157 osób; Akcja </a:t>
            </a:r>
            <a:r>
              <a:rPr lang="pl-PL" sz="1600" i="1" dirty="0" smtClean="0">
                <a:solidFill>
                  <a:schemeClr val="tx1"/>
                </a:solidFill>
              </a:rPr>
              <a:t>Witamina D3 ważna dla zdrowia </a:t>
            </a:r>
            <a:r>
              <a:rPr lang="pl-PL" sz="1600" dirty="0" smtClean="0">
                <a:solidFill>
                  <a:schemeClr val="tx1"/>
                </a:solidFill>
              </a:rPr>
              <a:t>– 600 osób, </a:t>
            </a:r>
            <a:r>
              <a:rPr lang="pl-PL" sz="1600" i="1" dirty="0" smtClean="0">
                <a:solidFill>
                  <a:schemeClr val="tx1"/>
                </a:solidFill>
              </a:rPr>
              <a:t>Profilaktyka osteoporozy </a:t>
            </a:r>
            <a:r>
              <a:rPr lang="pl-PL" sz="1600" dirty="0" smtClean="0">
                <a:solidFill>
                  <a:schemeClr val="tx1"/>
                </a:solidFill>
              </a:rPr>
              <a:t>–100 osób</a:t>
            </a:r>
            <a:endParaRPr lang="pl-PL" sz="16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Uchwalony został </a:t>
            </a:r>
            <a:r>
              <a:rPr lang="pl-PL" sz="1600" b="1" dirty="0" smtClean="0">
                <a:solidFill>
                  <a:schemeClr val="tx1"/>
                </a:solidFill>
              </a:rPr>
              <a:t>Miejski </a:t>
            </a:r>
            <a:r>
              <a:rPr lang="pl-PL" sz="1600" b="1" dirty="0">
                <a:solidFill>
                  <a:schemeClr val="tx1"/>
                </a:solidFill>
              </a:rPr>
              <a:t>program ochrony zdrowia psychicznego do 2030 </a:t>
            </a:r>
            <a:r>
              <a:rPr lang="pl-PL" sz="1600" b="1" dirty="0" smtClean="0">
                <a:solidFill>
                  <a:schemeClr val="tx1"/>
                </a:solidFill>
              </a:rPr>
              <a:t>r.</a:t>
            </a:r>
            <a:endParaRPr lang="pl-PL" sz="1600" dirty="0" smtClean="0">
              <a:solidFill>
                <a:schemeClr val="tx1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217190" y="5022951"/>
            <a:ext cx="9781734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l-PL" sz="1600" b="1" dirty="0"/>
              <a:t>Według rankingu </a:t>
            </a:r>
            <a:r>
              <a:rPr lang="pl-PL" sz="1600" b="1" dirty="0" err="1"/>
              <a:t>BFF</a:t>
            </a:r>
            <a:r>
              <a:rPr lang="pl-PL" sz="1600" b="1" dirty="0"/>
              <a:t> Banking </a:t>
            </a:r>
            <a:r>
              <a:rPr lang="pl-PL" sz="1600" b="1" dirty="0" err="1"/>
              <a:t>Group</a:t>
            </a:r>
            <a:r>
              <a:rPr lang="pl-PL" sz="1600" b="1" dirty="0"/>
              <a:t> – 2025 najlepiej zarządzanym szpitalem publicznym w kraju </a:t>
            </a:r>
            <a:r>
              <a:rPr lang="pl-PL" sz="1600" b="1" dirty="0" smtClean="0"/>
              <a:t>(</a:t>
            </a:r>
            <a:r>
              <a:rPr lang="pl-PL" sz="1600" b="1" dirty="0"/>
              <a:t>w kategorii kontrakt z </a:t>
            </a:r>
            <a:r>
              <a:rPr lang="pl-PL" sz="1600" b="1" dirty="0" smtClean="0"/>
              <a:t>NFZ </a:t>
            </a:r>
            <a:r>
              <a:rPr lang="pl-PL" sz="1600" b="1" dirty="0"/>
              <a:t>od 40 do 199 mln zł) był Szpital Kliniczny im. dr. E. Warmińskiego Politechniki </a:t>
            </a:r>
            <a:r>
              <a:rPr lang="pl-PL" sz="1600" b="1" dirty="0" smtClean="0"/>
              <a:t>Bydgoskiej</a:t>
            </a:r>
            <a:endParaRPr lang="pl-PL" sz="1600" b="1" dirty="0"/>
          </a:p>
        </p:txBody>
      </p:sp>
      <p:sp>
        <p:nvSpPr>
          <p:cNvPr id="3" name="Prostokąt 2"/>
          <p:cNvSpPr/>
          <p:nvPr/>
        </p:nvSpPr>
        <p:spPr>
          <a:xfrm>
            <a:off x="1217189" y="4187663"/>
            <a:ext cx="9781735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l-PL" sz="1600" b="1" dirty="0"/>
              <a:t>Według raportu </a:t>
            </a:r>
            <a:r>
              <a:rPr lang="pl-PL" sz="1600" b="1" i="1" dirty="0"/>
              <a:t>Chirurgia </a:t>
            </a:r>
            <a:r>
              <a:rPr lang="pl-PL" sz="1600" b="1" i="1" dirty="0" err="1"/>
              <a:t>Robotowa</a:t>
            </a:r>
            <a:r>
              <a:rPr lang="pl-PL" sz="1600" b="1" i="1" dirty="0"/>
              <a:t> </a:t>
            </a:r>
            <a:r>
              <a:rPr lang="pl-PL" sz="1600" b="1" i="1" dirty="0" smtClean="0"/>
              <a:t>2025 </a:t>
            </a:r>
            <a:r>
              <a:rPr lang="pl-PL" sz="1600" b="1" dirty="0" smtClean="0"/>
              <a:t>(Modern </a:t>
            </a:r>
            <a:r>
              <a:rPr lang="pl-PL" sz="1600" b="1" dirty="0"/>
              <a:t>Healthcare </a:t>
            </a:r>
            <a:r>
              <a:rPr lang="pl-PL" sz="1600" b="1" dirty="0" err="1" smtClean="0"/>
              <a:t>Institute</a:t>
            </a:r>
            <a:r>
              <a:rPr lang="pl-PL" sz="1600" b="1" dirty="0" smtClean="0"/>
              <a:t>), </a:t>
            </a:r>
            <a:r>
              <a:rPr lang="pl-PL" sz="1600" b="1" dirty="0"/>
              <a:t>Centrum Onkologii </a:t>
            </a:r>
            <a:r>
              <a:rPr lang="pl-PL" sz="1600" b="1" dirty="0" smtClean="0"/>
              <a:t>w Bydgoszczy jest </a:t>
            </a:r>
            <a:r>
              <a:rPr lang="pl-PL" sz="1600" b="1" dirty="0"/>
              <a:t>liderem chirurgii </a:t>
            </a:r>
            <a:r>
              <a:rPr lang="pl-PL" sz="1600" b="1" dirty="0" err="1"/>
              <a:t>robotowej</a:t>
            </a:r>
            <a:r>
              <a:rPr lang="pl-PL" sz="1600" b="1" dirty="0"/>
              <a:t> w kraju (jako jedyne posiada działające jednocześnie trzy systemy </a:t>
            </a:r>
            <a:r>
              <a:rPr lang="pl-PL" sz="1600" b="1" dirty="0" err="1"/>
              <a:t>robotowe</a:t>
            </a:r>
            <a:r>
              <a:rPr lang="pl-PL" sz="1600" b="1" dirty="0"/>
              <a:t> da Vinci</a:t>
            </a:r>
            <a:r>
              <a:rPr lang="pl-PL" sz="1600" b="1" dirty="0" smtClean="0"/>
              <a:t>)</a:t>
            </a:r>
            <a:endParaRPr lang="pl-PL" sz="1600" b="1" dirty="0"/>
          </a:p>
        </p:txBody>
      </p:sp>
      <p:sp>
        <p:nvSpPr>
          <p:cNvPr id="5" name="Prostokąt 4"/>
          <p:cNvSpPr/>
          <p:nvPr/>
        </p:nvSpPr>
        <p:spPr>
          <a:xfrm>
            <a:off x="311499" y="3405552"/>
            <a:ext cx="6471138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dirty="0" smtClean="0"/>
              <a:t>Politechnika Bydgoska uruchomiła nowy </a:t>
            </a:r>
            <a:r>
              <a:rPr lang="pl-PL" sz="1600" dirty="0"/>
              <a:t>kierunek – </a:t>
            </a:r>
            <a:r>
              <a:rPr lang="pl-PL" sz="1600" dirty="0" smtClean="0"/>
              <a:t>pielęgniarstwo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63548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213050" y="142064"/>
            <a:ext cx="53015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ROZWÓJ MIASTA, PRZEDSIĘBIORCZOŚĆ I NAUKA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8922031"/>
              </p:ext>
            </p:extLst>
          </p:nvPr>
        </p:nvGraphicFramePr>
        <p:xfrm>
          <a:off x="591638" y="542174"/>
          <a:ext cx="3990194" cy="3882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rostokąt 5"/>
          <p:cNvSpPr/>
          <p:nvPr/>
        </p:nvSpPr>
        <p:spPr>
          <a:xfrm>
            <a:off x="4974954" y="1607998"/>
            <a:ext cx="7079224" cy="478592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defTabSz="914400">
              <a:spcBef>
                <a:spcPts val="600"/>
              </a:spcBef>
              <a:defRPr/>
            </a:pPr>
            <a:r>
              <a:rPr lang="pl-PL" sz="1600" b="1" dirty="0" smtClean="0"/>
              <a:t>1 </a:t>
            </a:r>
            <a:r>
              <a:rPr lang="pl-PL" sz="1600" b="1" dirty="0"/>
              <a:t>851 urodzeń</a:t>
            </a:r>
          </a:p>
          <a:p>
            <a:pPr defTabSz="914400">
              <a:spcBef>
                <a:spcPts val="600"/>
              </a:spcBef>
              <a:defRPr/>
            </a:pPr>
            <a:r>
              <a:rPr lang="pl-PL" sz="1600" b="1" dirty="0"/>
              <a:t>3 841 zgonów</a:t>
            </a:r>
          </a:p>
          <a:p>
            <a:pPr defTabSz="914400">
              <a:spcBef>
                <a:spcPts val="600"/>
              </a:spcBef>
              <a:defRPr/>
            </a:pPr>
            <a:r>
              <a:rPr lang="pl-PL" sz="1600" b="1" dirty="0">
                <a:solidFill>
                  <a:srgbClr val="FF0000"/>
                </a:solidFill>
              </a:rPr>
              <a:t>–</a:t>
            </a:r>
            <a:r>
              <a:rPr lang="pl-PL" sz="1600" b="1" dirty="0"/>
              <a:t> 1 990 przyrost </a:t>
            </a:r>
            <a:r>
              <a:rPr lang="pl-PL" sz="1600" b="1" dirty="0" smtClean="0"/>
              <a:t>naturalny, problem z wymianą pokoleń</a:t>
            </a:r>
          </a:p>
          <a:p>
            <a:pPr defTabSz="914400">
              <a:spcBef>
                <a:spcPts val="600"/>
              </a:spcBef>
              <a:defRPr/>
            </a:pPr>
            <a:r>
              <a:rPr lang="pl-PL" sz="1600" b="1" dirty="0" smtClean="0">
                <a:ea typeface="Times New Roman" panose="02020603050405020304" pitchFamily="18" charset="0"/>
              </a:rPr>
              <a:t>53 </a:t>
            </a:r>
            <a:r>
              <a:rPr lang="pl-PL" sz="1600" b="1" dirty="0">
                <a:ea typeface="Times New Roman" panose="02020603050405020304" pitchFamily="18" charset="0"/>
              </a:rPr>
              <a:t>% mieszka</a:t>
            </a:r>
            <a:r>
              <a:rPr lang="pl-PL" sz="1600" b="1" dirty="0">
                <a:ea typeface="Times New Roman" panose="02020603050405020304" pitchFamily="18" charset="0"/>
                <a:cs typeface="Cambria" panose="02040503050406030204" pitchFamily="18" charset="0"/>
              </a:rPr>
              <a:t>ń</a:t>
            </a:r>
            <a:r>
              <a:rPr lang="pl-PL" sz="1600" b="1" dirty="0">
                <a:ea typeface="Times New Roman" panose="02020603050405020304" pitchFamily="18" charset="0"/>
              </a:rPr>
              <a:t>ców to </a:t>
            </a:r>
            <a:r>
              <a:rPr lang="pl-PL" sz="1600" b="1" dirty="0" smtClean="0">
                <a:ea typeface="Times New Roman" panose="02020603050405020304" pitchFamily="18" charset="0"/>
              </a:rPr>
              <a:t>kobiety</a:t>
            </a:r>
            <a:endParaRPr lang="pl-PL" sz="1600" b="1" dirty="0"/>
          </a:p>
          <a:p>
            <a:pPr defTabSz="914400">
              <a:spcBef>
                <a:spcPts val="600"/>
              </a:spcBef>
              <a:defRPr/>
            </a:pPr>
            <a:r>
              <a:rPr lang="pl-PL" sz="1600" b="1" dirty="0" smtClean="0">
                <a:cs typeface="MV Boli" panose="02000500030200090000" pitchFamily="2" charset="0"/>
              </a:rPr>
              <a:t>28 % to seniorzy (pow. 60/65 l.) </a:t>
            </a:r>
          </a:p>
          <a:p>
            <a:pPr defTabSz="914400">
              <a:spcBef>
                <a:spcPts val="600"/>
              </a:spcBef>
              <a:defRPr/>
            </a:pPr>
            <a:r>
              <a:rPr lang="pl-PL" sz="1600" b="1" dirty="0" smtClean="0"/>
              <a:t>15 % to dzieci </a:t>
            </a:r>
            <a:r>
              <a:rPr lang="pl-PL" sz="1600" b="1" dirty="0"/>
              <a:t>i młodzież </a:t>
            </a:r>
          </a:p>
          <a:p>
            <a:pPr defTabSz="914400">
              <a:spcBef>
                <a:spcPts val="600"/>
              </a:spcBef>
              <a:defRPr/>
            </a:pPr>
            <a:r>
              <a:rPr lang="pl-PL" sz="1600" b="1" dirty="0">
                <a:solidFill>
                  <a:srgbClr val="FF0000"/>
                </a:solidFill>
              </a:rPr>
              <a:t>n</a:t>
            </a:r>
            <a:r>
              <a:rPr lang="pl-PL" sz="1600" b="1" dirty="0" smtClean="0">
                <a:solidFill>
                  <a:srgbClr val="FF0000"/>
                </a:solidFill>
              </a:rPr>
              <a:t>ajbliższe 25 lat: o ¼ mieszkańców mniej, o 40 % mniej dzieci i młodzieży, </a:t>
            </a:r>
            <a:br>
              <a:rPr lang="pl-PL" sz="1600" b="1" dirty="0" smtClean="0">
                <a:solidFill>
                  <a:srgbClr val="FF0000"/>
                </a:solidFill>
              </a:rPr>
            </a:br>
            <a:r>
              <a:rPr lang="pl-PL" sz="1600" b="1" dirty="0" smtClean="0">
                <a:solidFill>
                  <a:srgbClr val="FF0000"/>
                </a:solidFill>
              </a:rPr>
              <a:t>o 25% więcej osób 81+</a:t>
            </a:r>
          </a:p>
          <a:p>
            <a:pPr defTabSz="914400">
              <a:spcBef>
                <a:spcPts val="600"/>
              </a:spcBef>
              <a:defRPr/>
            </a:pPr>
            <a:r>
              <a:rPr lang="pl-PL" sz="1600" b="1" dirty="0" smtClean="0">
                <a:cs typeface="MV Boli" panose="02000500030200090000" pitchFamily="2" charset="0"/>
              </a:rPr>
              <a:t>31 </a:t>
            </a:r>
            <a:r>
              <a:rPr lang="pl-PL" sz="1600" b="1" dirty="0">
                <a:cs typeface="MV Boli" panose="02000500030200090000" pitchFamily="2" charset="0"/>
              </a:rPr>
              <a:t>806 studentów </a:t>
            </a:r>
            <a:r>
              <a:rPr lang="pl-PL" sz="1600" b="1" dirty="0" smtClean="0">
                <a:solidFill>
                  <a:srgbClr val="FF0000"/>
                </a:solidFill>
                <a:cs typeface="MV Boli" panose="02000500030200090000" pitchFamily="2" charset="0"/>
              </a:rPr>
              <a:t>(wzrasta)</a:t>
            </a:r>
            <a:endParaRPr lang="pl-PL" sz="1600" b="1" dirty="0">
              <a:solidFill>
                <a:srgbClr val="FF0000"/>
              </a:solidFill>
              <a:cs typeface="MV Boli" panose="02000500030200090000" pitchFamily="2" charset="0"/>
            </a:endParaRPr>
          </a:p>
          <a:p>
            <a:pPr defTabSz="914400">
              <a:spcBef>
                <a:spcPts val="600"/>
              </a:spcBef>
              <a:defRPr/>
            </a:pPr>
            <a:r>
              <a:rPr lang="pl-PL" sz="1600" b="1" dirty="0" smtClean="0"/>
              <a:t>8 </a:t>
            </a:r>
            <a:r>
              <a:rPr lang="pl-PL" sz="1600" b="1" dirty="0"/>
              <a:t>448,23 zł </a:t>
            </a:r>
            <a:r>
              <a:rPr lang="pl-PL" sz="1600" b="1" dirty="0" smtClean="0"/>
              <a:t>przeciętne </a:t>
            </a:r>
            <a:r>
              <a:rPr lang="pl-PL" sz="1600" b="1" dirty="0"/>
              <a:t>wynagrodzenie </a:t>
            </a:r>
            <a:r>
              <a:rPr lang="pl-PL" sz="1600" b="1" dirty="0" smtClean="0"/>
              <a:t>brutto</a:t>
            </a:r>
          </a:p>
          <a:p>
            <a:pPr defTabSz="914400">
              <a:spcBef>
                <a:spcPts val="600"/>
              </a:spcBef>
              <a:defRPr/>
            </a:pPr>
            <a:endParaRPr lang="pl-PL" sz="1600" b="1" i="1" dirty="0" smtClean="0">
              <a:solidFill>
                <a:srgbClr val="FF0000"/>
              </a:solidFill>
            </a:endParaRPr>
          </a:p>
          <a:p>
            <a:pPr defTabSz="914400">
              <a:spcBef>
                <a:spcPts val="600"/>
              </a:spcBef>
              <a:defRPr/>
            </a:pPr>
            <a:r>
              <a:rPr lang="pl-PL" sz="1600" b="1" i="1" dirty="0" smtClean="0">
                <a:solidFill>
                  <a:srgbClr val="FF0000"/>
                </a:solidFill>
              </a:rPr>
              <a:t>4 osiedla w Bydgoszczy liczą pow. 20 tys. mieszkańców, </a:t>
            </a:r>
          </a:p>
          <a:p>
            <a:pPr defTabSz="914400">
              <a:spcBef>
                <a:spcPts val="600"/>
              </a:spcBef>
              <a:defRPr/>
            </a:pPr>
            <a:r>
              <a:rPr lang="pl-PL" sz="1600" b="1" i="1" dirty="0" smtClean="0">
                <a:solidFill>
                  <a:srgbClr val="FF0000"/>
                </a:solidFill>
              </a:rPr>
              <a:t>we wszystkich spadki liczby mieszkańców, w </a:t>
            </a:r>
            <a:r>
              <a:rPr lang="pl-PL" sz="1600" b="1" i="1" dirty="0">
                <a:solidFill>
                  <a:srgbClr val="FF0000"/>
                </a:solidFill>
              </a:rPr>
              <a:t>Ś</a:t>
            </a:r>
            <a:r>
              <a:rPr lang="pl-PL" sz="1600" b="1" i="1" dirty="0" smtClean="0">
                <a:solidFill>
                  <a:srgbClr val="FF0000"/>
                </a:solidFill>
              </a:rPr>
              <a:t>ródmieściu największy</a:t>
            </a:r>
          </a:p>
          <a:p>
            <a:pPr defTabSz="914400">
              <a:spcBef>
                <a:spcPts val="600"/>
              </a:spcBef>
              <a:defRPr/>
            </a:pPr>
            <a:endParaRPr lang="pl-PL" sz="1600" b="1" dirty="0">
              <a:solidFill>
                <a:srgbClr val="FF0000"/>
              </a:solidFill>
            </a:endParaRPr>
          </a:p>
          <a:p>
            <a:pPr defTabSz="914400">
              <a:spcBef>
                <a:spcPts val="600"/>
              </a:spcBef>
              <a:defRPr/>
            </a:pP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145458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4115992" y="133675"/>
            <a:ext cx="34453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POMOC SPOŁECZNA, RODZINA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284" y="798544"/>
            <a:ext cx="6120384" cy="1993392"/>
          </a:xfrm>
          <a:prstGeom prst="rect">
            <a:avLst/>
          </a:prstGeom>
        </p:spPr>
      </p:pic>
      <p:graphicFrame>
        <p:nvGraphicFramePr>
          <p:cNvPr id="11" name="Wykres 10"/>
          <p:cNvGraphicFramePr/>
          <p:nvPr>
            <p:extLst>
              <p:ext uri="{D42A27DB-BD31-4B8C-83A1-F6EECF244321}">
                <p14:modId xmlns:p14="http://schemas.microsoft.com/office/powerpoint/2010/main" val="1394660842"/>
              </p:ext>
            </p:extLst>
          </p:nvPr>
        </p:nvGraphicFramePr>
        <p:xfrm>
          <a:off x="87422" y="2950270"/>
          <a:ext cx="6525668" cy="1850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Prostokąt 7"/>
          <p:cNvSpPr/>
          <p:nvPr/>
        </p:nvSpPr>
        <p:spPr>
          <a:xfrm>
            <a:off x="6226630" y="543564"/>
            <a:ext cx="5730240" cy="44935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Wsparcie osób z </a:t>
            </a:r>
            <a:r>
              <a:rPr lang="pl-PL" sz="1600" b="1" dirty="0" smtClean="0"/>
              <a:t>niepełnosprawnościami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10 </a:t>
            </a:r>
            <a:r>
              <a:rPr lang="pl-PL" sz="1600" dirty="0"/>
              <a:t>220 orzeczeń o niepełnosprawności i jej stopniu - wzrost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o </a:t>
            </a:r>
            <a:r>
              <a:rPr lang="pl-PL" sz="1600" dirty="0"/>
              <a:t>13,2% w porównaniu z </a:t>
            </a:r>
            <a:r>
              <a:rPr lang="pl-PL" sz="1600" dirty="0" smtClean="0"/>
              <a:t>24 </a:t>
            </a:r>
            <a:r>
              <a:rPr lang="pl-PL" sz="1600" dirty="0"/>
              <a:t>r.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Program </a:t>
            </a:r>
            <a:r>
              <a:rPr lang="pl-PL" sz="1600" i="1" dirty="0" smtClean="0"/>
              <a:t>Asystent </a:t>
            </a:r>
            <a:r>
              <a:rPr lang="pl-PL" sz="1600" i="1" dirty="0"/>
              <a:t>osobisty osoby z niepełnosprawnością – edycja </a:t>
            </a:r>
            <a:r>
              <a:rPr lang="pl-PL" sz="1600" i="1" dirty="0" smtClean="0"/>
              <a:t>2025</a:t>
            </a:r>
            <a:r>
              <a:rPr lang="pl-PL" sz="1600" dirty="0" smtClean="0"/>
              <a:t>, </a:t>
            </a:r>
            <a:r>
              <a:rPr lang="pl-PL" sz="1600" b="1" dirty="0" smtClean="0"/>
              <a:t>57 </a:t>
            </a:r>
            <a:r>
              <a:rPr lang="pl-PL" sz="1600" b="1" dirty="0"/>
              <a:t>787 godzin usług </a:t>
            </a:r>
            <a:r>
              <a:rPr lang="pl-PL" sz="1600" dirty="0"/>
              <a:t>asystenckich dla 272 </a:t>
            </a:r>
            <a:r>
              <a:rPr lang="pl-PL" sz="1600" dirty="0" smtClean="0"/>
              <a:t>osób, 165 asystentów (24 r. odpowiednio </a:t>
            </a:r>
            <a:r>
              <a:rPr lang="pl-PL" sz="1600" b="1" dirty="0" smtClean="0"/>
              <a:t>33 591 </a:t>
            </a:r>
            <a:r>
              <a:rPr lang="pl-PL" sz="1600" dirty="0" smtClean="0"/>
              <a:t>/ 222 / 124)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7 warsztatów terapii </a:t>
            </a:r>
            <a:r>
              <a:rPr lang="pl-PL" sz="1600" dirty="0"/>
              <a:t>zajęciowej, </a:t>
            </a:r>
            <a:r>
              <a:rPr lang="pl-PL" sz="1600" dirty="0" smtClean="0"/>
              <a:t>z </a:t>
            </a:r>
            <a:r>
              <a:rPr lang="pl-PL" sz="1600" dirty="0"/>
              <a:t>oferty </a:t>
            </a:r>
            <a:r>
              <a:rPr lang="pl-PL" sz="1600" dirty="0" smtClean="0"/>
              <a:t>skorzystało </a:t>
            </a:r>
            <a:r>
              <a:rPr lang="pl-PL" sz="1600" dirty="0"/>
              <a:t>280 </a:t>
            </a:r>
            <a:r>
              <a:rPr lang="pl-PL" sz="1600" dirty="0" smtClean="0"/>
              <a:t>uczestników (24 r. - 270 osób)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Zakład Aktywności Zawodowej, </a:t>
            </a:r>
            <a:r>
              <a:rPr lang="pl-PL" sz="1600" dirty="0" smtClean="0"/>
              <a:t>za </a:t>
            </a:r>
            <a:r>
              <a:rPr lang="pl-PL" sz="1600" dirty="0"/>
              <a:t>koniec 2025 r. </a:t>
            </a:r>
            <a:r>
              <a:rPr lang="pl-PL" sz="1600" dirty="0" smtClean="0"/>
              <a:t>zatrudnionych </a:t>
            </a:r>
            <a:r>
              <a:rPr lang="pl-PL" sz="1600" dirty="0"/>
              <a:t>było 50 osób </a:t>
            </a:r>
            <a:r>
              <a:rPr lang="pl-PL" sz="1600" dirty="0" smtClean="0"/>
              <a:t>(24 </a:t>
            </a:r>
            <a:r>
              <a:rPr lang="pl-PL" sz="1600" dirty="0"/>
              <a:t>r. - </a:t>
            </a:r>
            <a:r>
              <a:rPr lang="pl-PL" sz="1600" dirty="0" smtClean="0"/>
              <a:t>51 </a:t>
            </a:r>
            <a:r>
              <a:rPr lang="pl-PL" sz="1600" dirty="0"/>
              <a:t>osób</a:t>
            </a:r>
            <a:r>
              <a:rPr lang="pl-PL" sz="1600" dirty="0" smtClean="0"/>
              <a:t>)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15 miejskich placówek oświatowych specjalnych i placówek </a:t>
            </a:r>
            <a:br>
              <a:rPr lang="pl-PL" sz="1600" dirty="0" smtClean="0"/>
            </a:br>
            <a:r>
              <a:rPr lang="pl-PL" sz="1600" dirty="0" smtClean="0"/>
              <a:t>z </a:t>
            </a:r>
            <a:r>
              <a:rPr lang="pl-PL" sz="1600" dirty="0"/>
              <a:t>oddziałami </a:t>
            </a:r>
            <a:r>
              <a:rPr lang="pl-PL" sz="1600" dirty="0" smtClean="0"/>
              <a:t>specjalnymi oraz 13 </a:t>
            </a:r>
            <a:r>
              <a:rPr lang="pl-PL" sz="1600" dirty="0"/>
              <a:t>placówek </a:t>
            </a:r>
            <a:r>
              <a:rPr lang="pl-PL" sz="1600" dirty="0" smtClean="0"/>
              <a:t>z oddziałami integracyjnymi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Realizacja </a:t>
            </a:r>
            <a:r>
              <a:rPr lang="pl-PL" sz="1600" dirty="0"/>
              <a:t>projektu unijnego </a:t>
            </a:r>
            <a:r>
              <a:rPr lang="pl-PL" sz="1600" i="1" dirty="0"/>
              <a:t>Specjalistyczne Centrum Wspierające Edukację Włączającą </a:t>
            </a:r>
            <a:r>
              <a:rPr lang="pl-PL" sz="1600" i="1" dirty="0" smtClean="0"/>
              <a:t>w Bydgoszczy (SOSW ul. Graniczna)</a:t>
            </a: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356752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4124701" y="64007"/>
            <a:ext cx="34453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3B9DD9"/>
                </a:solidFill>
              </a:rPr>
              <a:t>POMOC</a:t>
            </a:r>
            <a:r>
              <a:rPr lang="pl-PL" sz="2000" b="1" dirty="0" smtClean="0">
                <a:solidFill>
                  <a:srgbClr val="00A4DE"/>
                </a:solidFill>
              </a:rPr>
              <a:t> SPOŁECZNA, RODZINA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148046" y="622384"/>
            <a:ext cx="11974285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dirty="0" smtClean="0"/>
              <a:t>Całodobową </a:t>
            </a:r>
            <a:r>
              <a:rPr lang="pl-PL" sz="1600" dirty="0"/>
              <a:t>i dzienną opiekę osobom </a:t>
            </a:r>
            <a:r>
              <a:rPr lang="pl-PL" sz="1600" dirty="0" smtClean="0"/>
              <a:t>starszym i z </a:t>
            </a:r>
            <a:r>
              <a:rPr lang="pl-PL" sz="1600" dirty="0"/>
              <a:t>niepełnosprawnościami świadczył Zespół Domów Pomocy </a:t>
            </a:r>
            <a:r>
              <a:rPr lang="pl-PL" sz="1600" dirty="0" smtClean="0"/>
              <a:t>Społecznej </a:t>
            </a:r>
            <a:r>
              <a:rPr lang="pl-PL" sz="1600" dirty="0"/>
              <a:t>i Ośrodków </a:t>
            </a:r>
            <a:r>
              <a:rPr lang="pl-PL" sz="1600" dirty="0" smtClean="0"/>
              <a:t>Wsparcia </a:t>
            </a: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46" y="1004604"/>
            <a:ext cx="6120384" cy="348691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000" y="1298088"/>
            <a:ext cx="6120384" cy="1004316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0651" y="1327957"/>
            <a:ext cx="6120384" cy="1053084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4857" y="2748060"/>
            <a:ext cx="6120914" cy="1414395"/>
          </a:xfrm>
          <a:prstGeom prst="rect">
            <a:avLst/>
          </a:prstGeom>
        </p:spPr>
      </p:pic>
      <p:sp>
        <p:nvSpPr>
          <p:cNvPr id="12" name="Prostokąt 11"/>
          <p:cNvSpPr/>
          <p:nvPr/>
        </p:nvSpPr>
        <p:spPr>
          <a:xfrm>
            <a:off x="378889" y="4824075"/>
            <a:ext cx="11377917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539750" indent="-539750"/>
            <a:r>
              <a:rPr lang="pl-PL" sz="1600" dirty="0" smtClean="0"/>
              <a:t>1 026 osób (142 487 godzin opieki) objętych było usługami opiekuńczymi realizowanymi przez Polski Komitet Pomocy Społ. na zlecenie MOPS (24 </a:t>
            </a:r>
            <a:r>
              <a:rPr lang="pl-PL" sz="1600" dirty="0"/>
              <a:t>r. – </a:t>
            </a:r>
            <a:r>
              <a:rPr lang="pl-PL" sz="1600" dirty="0" smtClean="0"/>
              <a:t>994 osoby). </a:t>
            </a:r>
          </a:p>
          <a:p>
            <a:r>
              <a:rPr lang="pl-PL" sz="1600" dirty="0" smtClean="0"/>
              <a:t>   173 osoby skorzystały z różnych form opieki w ramach projektu </a:t>
            </a:r>
            <a:r>
              <a:rPr lang="pl-PL" sz="1600" i="1" dirty="0" smtClean="0"/>
              <a:t>Opieka </a:t>
            </a:r>
            <a:r>
              <a:rPr lang="pl-PL" sz="1600" i="1" dirty="0" err="1" smtClean="0"/>
              <a:t>wytchnieniowa</a:t>
            </a:r>
            <a:r>
              <a:rPr lang="pl-PL" sz="1600" i="1" dirty="0" smtClean="0"/>
              <a:t> </a:t>
            </a:r>
            <a:r>
              <a:rPr lang="pl-PL" sz="1600" dirty="0" smtClean="0"/>
              <a:t>(24 r. – 100 osób) 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63545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4115992" y="133675"/>
            <a:ext cx="34453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POMOC SPOŁECZNA, RODZINA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110750" y="516636"/>
            <a:ext cx="6516474" cy="39626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 smtClean="0"/>
              <a:t>Seniorzy</a:t>
            </a:r>
            <a:endParaRPr lang="pl-PL" sz="1600" b="1" dirty="0"/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Korpus Wsparcia Seniorów </a:t>
            </a:r>
            <a:r>
              <a:rPr lang="pl-PL" sz="1600" dirty="0" smtClean="0"/>
              <a:t>– wsparciem </a:t>
            </a:r>
            <a:r>
              <a:rPr lang="pl-PL" sz="1600" dirty="0"/>
              <a:t>objęto 35 </a:t>
            </a:r>
            <a:r>
              <a:rPr lang="pl-PL" sz="1600" dirty="0" smtClean="0"/>
              <a:t>seniorów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9 Domów Dziennego Pobytu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Bydgoska </a:t>
            </a:r>
            <a:r>
              <a:rPr lang="pl-PL" sz="1600" dirty="0"/>
              <a:t>Karta Seniora 60+ </a:t>
            </a:r>
            <a:r>
              <a:rPr lang="pl-PL" sz="1600" dirty="0" smtClean="0"/>
              <a:t>– wydano </a:t>
            </a:r>
            <a:r>
              <a:rPr lang="pl-PL" sz="1600" dirty="0"/>
              <a:t>ponad 3 tys. </a:t>
            </a:r>
            <a:r>
              <a:rPr lang="pl-PL" sz="1600" dirty="0" smtClean="0"/>
              <a:t>kart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Bydgoska </a:t>
            </a:r>
            <a:r>
              <a:rPr lang="pl-PL" sz="1600" dirty="0"/>
              <a:t>Koperta Życia </a:t>
            </a:r>
            <a:r>
              <a:rPr lang="pl-PL" sz="1600" dirty="0" smtClean="0"/>
              <a:t>– wydano </a:t>
            </a:r>
            <a:r>
              <a:rPr lang="pl-PL" sz="1600" dirty="0"/>
              <a:t>1 700 </a:t>
            </a:r>
            <a:r>
              <a:rPr lang="pl-PL" sz="1600" dirty="0" smtClean="0"/>
              <a:t>kopert</a:t>
            </a:r>
            <a:endParaRPr lang="pl-PL" sz="1600" dirty="0"/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6</a:t>
            </a:r>
            <a:r>
              <a:rPr lang="pl-PL" sz="1600" dirty="0" smtClean="0"/>
              <a:t> </a:t>
            </a:r>
            <a:r>
              <a:rPr lang="pl-PL" sz="1600" dirty="0"/>
              <a:t>Osiedlowych </a:t>
            </a:r>
            <a:r>
              <a:rPr lang="pl-PL" sz="1600" dirty="0" smtClean="0"/>
              <a:t>Centrów </a:t>
            </a:r>
            <a:r>
              <a:rPr lang="pl-PL" sz="1600" dirty="0"/>
              <a:t>Seniora działających w ramach programu Bydgoszcz </a:t>
            </a:r>
            <a:r>
              <a:rPr lang="pl-PL" sz="1600" dirty="0" smtClean="0"/>
              <a:t>Seniorom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Kujawsko-Pomorska </a:t>
            </a:r>
            <a:r>
              <a:rPr lang="pl-PL" sz="1600" dirty="0" err="1" smtClean="0"/>
              <a:t>Teleopieka</a:t>
            </a:r>
            <a:endParaRPr lang="pl-PL" sz="1600" dirty="0" smtClean="0"/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Konsultacje komputerowe Stowarzyszenia </a:t>
            </a:r>
            <a:r>
              <a:rPr lang="pl-PL" sz="1600" dirty="0"/>
              <a:t>Fordońska Kopalnia Pomysłów,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w </a:t>
            </a:r>
            <a:r>
              <a:rPr lang="pl-PL" sz="1600" dirty="0"/>
              <a:t>ramach </a:t>
            </a:r>
            <a:r>
              <a:rPr lang="pl-PL" sz="1600" dirty="0" smtClean="0"/>
              <a:t>wolontariatu </a:t>
            </a:r>
            <a:r>
              <a:rPr lang="pl-PL" sz="1600" dirty="0"/>
              <a:t>i w ramach „małych grantów</a:t>
            </a:r>
            <a:r>
              <a:rPr lang="pl-PL" sz="1600" dirty="0" smtClean="0"/>
              <a:t>”</a:t>
            </a:r>
            <a:endParaRPr lang="pl-PL" sz="1600" dirty="0"/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Centrum Seniorów Dworcowa 3 – </a:t>
            </a:r>
            <a:r>
              <a:rPr lang="pl-PL" sz="1600" dirty="0">
                <a:ea typeface="Calibri" panose="020F0502020204030204" pitchFamily="34" charset="0"/>
              </a:rPr>
              <a:t>zajęcia artystyczne, </a:t>
            </a:r>
            <a:r>
              <a:rPr lang="pl-PL" sz="1600" dirty="0" smtClean="0">
                <a:ea typeface="Calibri" panose="020F0502020204030204" pitchFamily="34" charset="0"/>
              </a:rPr>
              <a:t>sportowe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Bydgoska </a:t>
            </a:r>
            <a:r>
              <a:rPr lang="pl-PL" sz="1600" dirty="0"/>
              <a:t>Rada </a:t>
            </a:r>
            <a:r>
              <a:rPr lang="pl-PL" sz="1600" dirty="0" smtClean="0"/>
              <a:t>Seniorów</a:t>
            </a:r>
            <a:endParaRPr lang="pl-PL" sz="1600" i="1" dirty="0" smtClean="0"/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err="1"/>
              <a:t>Seniorada</a:t>
            </a:r>
            <a:r>
              <a:rPr lang="pl-PL" sz="1600" dirty="0"/>
              <a:t> – tydzień </a:t>
            </a:r>
            <a:r>
              <a:rPr lang="pl-PL" sz="1600" dirty="0" smtClean="0"/>
              <a:t>międzypokoleniowy, 117 wydarzeń, ok</a:t>
            </a:r>
            <a:r>
              <a:rPr lang="pl-PL" sz="1600" dirty="0"/>
              <a:t>. 3,5 tys. </a:t>
            </a:r>
            <a:r>
              <a:rPr lang="pl-PL" sz="1600" dirty="0" smtClean="0"/>
              <a:t>osób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Bydgoskie </a:t>
            </a:r>
            <a:r>
              <a:rPr lang="pl-PL" sz="1600" dirty="0"/>
              <a:t>Dni Seniorek i </a:t>
            </a:r>
            <a:r>
              <a:rPr lang="pl-PL" sz="1600" dirty="0" smtClean="0"/>
              <a:t>Seniorów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6749144" y="522782"/>
            <a:ext cx="5355770" cy="19543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 smtClean="0"/>
              <a:t>Bezrobocie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 smtClean="0"/>
              <a:t>3 915 osób zarejestrowanych w PUP</a:t>
            </a:r>
          </a:p>
          <a:p>
            <a:pPr marL="539750" indent="-539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b="1" dirty="0" smtClean="0"/>
              <a:t>2,5 % stopa bezrobocia </a:t>
            </a:r>
            <a:r>
              <a:rPr lang="pl-PL" sz="1600" dirty="0" smtClean="0"/>
              <a:t>(od 2021 r. poniżej 3 %)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 smtClean="0"/>
              <a:t>  80,6 % osób bez prawa </a:t>
            </a:r>
            <a:r>
              <a:rPr lang="pl-PL" sz="1600" dirty="0"/>
              <a:t>do zasiłku </a:t>
            </a:r>
            <a:r>
              <a:rPr lang="pl-PL" sz="1600" dirty="0" smtClean="0"/>
              <a:t>(24 </a:t>
            </a:r>
            <a:r>
              <a:rPr lang="pl-PL" sz="1600" dirty="0"/>
              <a:t>r. – </a:t>
            </a:r>
            <a:r>
              <a:rPr lang="pl-PL" sz="1600" dirty="0" smtClean="0"/>
              <a:t>82</a:t>
            </a:r>
            <a:r>
              <a:rPr lang="pl-PL" sz="1600" dirty="0"/>
              <a:t> </a:t>
            </a:r>
            <a:r>
              <a:rPr lang="pl-PL" sz="1600" dirty="0" smtClean="0"/>
              <a:t>%)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 smtClean="0"/>
              <a:t>  31</a:t>
            </a:r>
            <a:r>
              <a:rPr lang="pl-PL" sz="1600" dirty="0"/>
              <a:t> </a:t>
            </a:r>
            <a:r>
              <a:rPr lang="pl-PL" sz="1600" dirty="0" smtClean="0"/>
              <a:t>% osób długotrwale bezrobotnych (2024 r. – 32,3 %)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 smtClean="0"/>
              <a:t>533 osoby objęte aktywizacją zawodową</a:t>
            </a:r>
            <a:r>
              <a:rPr lang="pl-PL" sz="1600" dirty="0"/>
              <a:t> </a:t>
            </a:r>
            <a:r>
              <a:rPr lang="pl-PL" sz="1600" dirty="0" smtClean="0"/>
              <a:t>(24 </a:t>
            </a:r>
            <a:r>
              <a:rPr lang="pl-PL" sz="1600" dirty="0"/>
              <a:t>r. – </a:t>
            </a:r>
            <a:r>
              <a:rPr lang="pl-PL" sz="1600" dirty="0" smtClean="0"/>
              <a:t>725 osób)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870281" y="4569766"/>
            <a:ext cx="8233619" cy="17235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Pomoc osobom w kryzysie </a:t>
            </a:r>
            <a:r>
              <a:rPr lang="pl-PL" sz="1600" b="1" dirty="0" smtClean="0"/>
              <a:t>bezdomności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z</a:t>
            </a:r>
            <a:r>
              <a:rPr lang="pl-PL" sz="1600" dirty="0" smtClean="0"/>
              <a:t> pomocy w </a:t>
            </a:r>
            <a:r>
              <a:rPr lang="pl-PL" sz="1600" dirty="0"/>
              <a:t>formie schronienia skorzystało 401 osób – 78 mężczyzn i 69 kobiet </a:t>
            </a:r>
            <a:r>
              <a:rPr lang="pl-PL" sz="1600" dirty="0" smtClean="0"/>
              <a:t>w </a:t>
            </a:r>
            <a:r>
              <a:rPr lang="pl-PL" sz="1600" dirty="0"/>
              <a:t>schronisku, </a:t>
            </a:r>
            <a:r>
              <a:rPr lang="pl-PL" sz="1600" dirty="0" smtClean="0"/>
              <a:t>a 254 </a:t>
            </a:r>
            <a:r>
              <a:rPr lang="pl-PL" sz="1600" dirty="0"/>
              <a:t>mężczyzn skorzystało z </a:t>
            </a:r>
            <a:r>
              <a:rPr lang="pl-PL" sz="1600" dirty="0" smtClean="0"/>
              <a:t>noclegowni 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o</a:t>
            </a:r>
            <a:r>
              <a:rPr lang="pl-PL" sz="1600" dirty="0" smtClean="0"/>
              <a:t>soby </a:t>
            </a:r>
            <a:r>
              <a:rPr lang="pl-PL" sz="1600" dirty="0"/>
              <a:t>w kryzysie </a:t>
            </a:r>
            <a:r>
              <a:rPr lang="pl-PL" sz="1600" dirty="0" smtClean="0"/>
              <a:t>bezdomności korzystały także z dwóch funkcjonujących ogrzewalni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Miasto kontynuowało </a:t>
            </a:r>
            <a:r>
              <a:rPr lang="pl-PL" sz="1600" dirty="0"/>
              <a:t>budowę Centrum Pomocy dla Bezdomnych przy ul. </a:t>
            </a:r>
            <a:r>
              <a:rPr lang="pl-PL" sz="1600" dirty="0" smtClean="0"/>
              <a:t>Kaplicznej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Miasto prowadziło 14 mieszkań wspomaganych i 3 mieszkania treningowe</a:t>
            </a:r>
            <a:endParaRPr lang="pl-PL" sz="1600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2351" y="4399896"/>
            <a:ext cx="1739530" cy="1739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50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4107283" y="61390"/>
            <a:ext cx="34453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POMOC SPOŁECZNA, RODZINA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2" name="Prostokąt 1"/>
          <p:cNvSpPr/>
          <p:nvPr/>
        </p:nvSpPr>
        <p:spPr>
          <a:xfrm>
            <a:off x="104502" y="461500"/>
            <a:ext cx="6650259" cy="41703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Wsparcie </a:t>
            </a:r>
            <a:r>
              <a:rPr lang="pl-PL" sz="1600" b="1" dirty="0" smtClean="0"/>
              <a:t>rodziny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szereg </a:t>
            </a:r>
            <a:r>
              <a:rPr lang="pl-PL" sz="1600" dirty="0"/>
              <a:t>wydarzeń i inicjatyw </a:t>
            </a:r>
            <a:r>
              <a:rPr lang="pl-PL" sz="1600" dirty="0" smtClean="0"/>
              <a:t>m.in. podczas Międzynarodowego </a:t>
            </a:r>
            <a:r>
              <a:rPr lang="pl-PL" sz="1600" dirty="0"/>
              <a:t>Dnia </a:t>
            </a:r>
            <a:r>
              <a:rPr lang="pl-PL" sz="1600" dirty="0" smtClean="0"/>
              <a:t>Rodzin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kwalifikacje: 3 na </a:t>
            </a:r>
            <a:r>
              <a:rPr lang="pl-PL" sz="1600" dirty="0"/>
              <a:t>rodzinę pomocową</a:t>
            </a:r>
            <a:r>
              <a:rPr lang="pl-PL" sz="1600" dirty="0" smtClean="0"/>
              <a:t>, 1 na </a:t>
            </a:r>
            <a:r>
              <a:rPr lang="pl-PL" sz="1600" dirty="0"/>
              <a:t>rodzinny dom dziecka</a:t>
            </a:r>
            <a:r>
              <a:rPr lang="pl-PL" sz="1600" dirty="0" smtClean="0"/>
              <a:t>, 2 na </a:t>
            </a:r>
            <a:r>
              <a:rPr lang="pl-PL" sz="1600" dirty="0"/>
              <a:t>zawodową rodzinę </a:t>
            </a:r>
            <a:r>
              <a:rPr lang="pl-PL" sz="1600" dirty="0" smtClean="0"/>
              <a:t>zastępczą, 1 na pogotowie rodzinne. </a:t>
            </a:r>
            <a:endParaRPr lang="pl-PL" sz="1600" dirty="0"/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b="1" dirty="0" smtClean="0"/>
              <a:t>nadal brakuje rodzin zastępczych</a:t>
            </a:r>
            <a:endParaRPr lang="pl-PL" sz="1600" dirty="0" smtClean="0"/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Bydgoski Zespół Placówek Opiekuńczo Wychowawczych – 71 nowych dzieci, 105 dzieci opuściło placówkę </a:t>
            </a:r>
            <a:r>
              <a:rPr lang="pl-PL" sz="1600" dirty="0" smtClean="0"/>
              <a:t>(24 </a:t>
            </a:r>
            <a:r>
              <a:rPr lang="pl-PL" sz="1600" dirty="0"/>
              <a:t>r. odpowiednio 57 / 122</a:t>
            </a:r>
            <a:r>
              <a:rPr lang="pl-PL" sz="1600" dirty="0" smtClean="0"/>
              <a:t>)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Realizacja projektu </a:t>
            </a:r>
            <a:r>
              <a:rPr lang="pl-PL" sz="1600" i="1" dirty="0"/>
              <a:t>Rodzina w </a:t>
            </a:r>
            <a:r>
              <a:rPr lang="pl-PL" sz="1600" i="1" dirty="0" smtClean="0"/>
              <a:t>Centrum</a:t>
            </a:r>
            <a:endParaRPr lang="pl-PL" sz="1600" i="1" dirty="0"/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159 </a:t>
            </a:r>
            <a:r>
              <a:rPr lang="pl-PL" sz="1600" dirty="0"/>
              <a:t>rodzin </a:t>
            </a:r>
            <a:r>
              <a:rPr lang="pl-PL" sz="1600" dirty="0" smtClean="0"/>
              <a:t>objęto </a:t>
            </a:r>
            <a:r>
              <a:rPr lang="pl-PL" sz="1600" dirty="0"/>
              <a:t>wsparciem </a:t>
            </a:r>
            <a:r>
              <a:rPr lang="pl-PL" sz="1600" dirty="0" smtClean="0"/>
              <a:t>asystenta; asystenci </a:t>
            </a:r>
            <a:r>
              <a:rPr lang="pl-PL" sz="1600" dirty="0"/>
              <a:t>zakończyli współpracę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z </a:t>
            </a:r>
            <a:r>
              <a:rPr lang="pl-PL" sz="1600" dirty="0"/>
              <a:t>40 </a:t>
            </a:r>
            <a:r>
              <a:rPr lang="pl-PL" sz="1600" dirty="0" smtClean="0"/>
              <a:t>rodzinami - 22 </a:t>
            </a:r>
            <a:r>
              <a:rPr lang="pl-PL" sz="1600" dirty="0"/>
              <a:t>rodziny osiągnęły założone </a:t>
            </a:r>
            <a:r>
              <a:rPr lang="pl-PL" sz="1600" dirty="0" smtClean="0"/>
              <a:t>cele</a:t>
            </a:r>
            <a:r>
              <a:rPr lang="pl-PL" sz="1600" dirty="0"/>
              <a:t> </a:t>
            </a:r>
            <a:r>
              <a:rPr lang="pl-PL" sz="1600" dirty="0" smtClean="0"/>
              <a:t>wsparcia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378 osób </a:t>
            </a:r>
            <a:r>
              <a:rPr lang="pl-PL" sz="1600" dirty="0" smtClean="0"/>
              <a:t>i 1 </a:t>
            </a:r>
            <a:r>
              <a:rPr lang="pl-PL" sz="1600" dirty="0"/>
              <a:t>606 konsultacji </a:t>
            </a:r>
            <a:r>
              <a:rPr lang="pl-PL" sz="1600" dirty="0" smtClean="0"/>
              <a:t>indywidualnych przeprowadzonych przez psychologów oraz specjalistów </a:t>
            </a:r>
            <a:r>
              <a:rPr lang="pl-PL" sz="1600" dirty="0"/>
              <a:t>pracy z rodziną w </a:t>
            </a:r>
            <a:r>
              <a:rPr lang="pl-PL" sz="1600" dirty="0" smtClean="0"/>
              <a:t>MOPS 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/>
              <a:t>p</a:t>
            </a:r>
            <a:r>
              <a:rPr lang="pl-PL" sz="1600" dirty="0" smtClean="0"/>
              <a:t>rogram </a:t>
            </a:r>
            <a:r>
              <a:rPr lang="pl-PL" sz="1600" dirty="0"/>
              <a:t>korekcyjno-edukacyjny dla osób </a:t>
            </a:r>
            <a:r>
              <a:rPr lang="pl-PL" sz="1600" dirty="0" smtClean="0"/>
              <a:t>w przemocy domowej - przystąpiło </a:t>
            </a:r>
            <a:r>
              <a:rPr lang="pl-PL" sz="1600" dirty="0"/>
              <a:t>27 osób, a ukończyło go 12 </a:t>
            </a:r>
            <a:r>
              <a:rPr lang="pl-PL" sz="1600" dirty="0" smtClean="0"/>
              <a:t>osób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/>
              <a:t>533 </a:t>
            </a:r>
            <a:r>
              <a:rPr lang="pl-PL" sz="1600" dirty="0"/>
              <a:t>formularze</a:t>
            </a:r>
            <a:r>
              <a:rPr lang="pl-PL" sz="1600" dirty="0" smtClean="0"/>
              <a:t> w </a:t>
            </a:r>
            <a:r>
              <a:rPr lang="pl-PL" sz="1600" dirty="0"/>
              <a:t>ramach procedury Niebieskiej </a:t>
            </a:r>
            <a:r>
              <a:rPr lang="pl-PL" sz="1600" dirty="0" smtClean="0"/>
              <a:t>Karty</a:t>
            </a:r>
          </a:p>
        </p:txBody>
      </p:sp>
      <p:sp>
        <p:nvSpPr>
          <p:cNvPr id="3" name="Prostokąt 2"/>
          <p:cNvSpPr/>
          <p:nvPr/>
        </p:nvSpPr>
        <p:spPr>
          <a:xfrm>
            <a:off x="722812" y="5549060"/>
            <a:ext cx="10781212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l-PL" sz="1500" b="1" dirty="0"/>
              <a:t>Miasto Bydgoszcz zostało uhonorowane certyfikatem Samorząd Przyjazny Rodzinie podczas XIII Ogólnopolskiego Zjazdu Dużych Rodzin „Trzy </a:t>
            </a:r>
            <a:r>
              <a:rPr lang="pl-PL" sz="1500" b="1" dirty="0" smtClean="0"/>
              <a:t>Plus” oraz wyróżnienie </a:t>
            </a:r>
            <a:r>
              <a:rPr lang="pl-PL" sz="1500" b="1" dirty="0"/>
              <a:t>w rankingu Perły Samorządu w kategorii Samorządowe </a:t>
            </a:r>
            <a:r>
              <a:rPr lang="pl-PL" sz="1500" b="1" dirty="0" smtClean="0"/>
              <a:t>inspiracje </a:t>
            </a:r>
            <a:r>
              <a:rPr lang="pl-PL" sz="1500" b="1" dirty="0"/>
              <a:t>– za wspieranie </a:t>
            </a:r>
            <a:r>
              <a:rPr lang="pl-PL" sz="1500" b="1" dirty="0" smtClean="0"/>
              <a:t>rodzicielstwa</a:t>
            </a:r>
            <a:endParaRPr lang="pl-PL" sz="1500" b="1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1782" y="507768"/>
            <a:ext cx="6120914" cy="2395936"/>
          </a:xfrm>
          <a:prstGeom prst="rect">
            <a:avLst/>
          </a:prstGeom>
        </p:spPr>
      </p:pic>
      <p:sp>
        <p:nvSpPr>
          <p:cNvPr id="9" name="Prostokąt 8"/>
          <p:cNvSpPr/>
          <p:nvPr/>
        </p:nvSpPr>
        <p:spPr>
          <a:xfrm>
            <a:off x="6632841" y="3106856"/>
            <a:ext cx="5338916" cy="20467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Opieka nad dziećmi do lat trzech </a:t>
            </a:r>
          </a:p>
          <a:p>
            <a:pPr>
              <a:spcBef>
                <a:spcPts val="300"/>
              </a:spcBef>
            </a:pPr>
            <a:r>
              <a:rPr lang="pl-PL" sz="1600" b="1" dirty="0" smtClean="0"/>
              <a:t>34 </a:t>
            </a:r>
            <a:r>
              <a:rPr lang="pl-PL" sz="1600" b="1" dirty="0"/>
              <a:t>żłobki, w tym 8 publicznych</a:t>
            </a:r>
            <a:r>
              <a:rPr lang="pl-PL" sz="1600" dirty="0"/>
              <a:t>, </a:t>
            </a:r>
            <a:r>
              <a:rPr lang="pl-PL" sz="1600" dirty="0" smtClean="0"/>
              <a:t>łącznie </a:t>
            </a:r>
            <a:r>
              <a:rPr lang="pl-PL" sz="1600" dirty="0"/>
              <a:t>2,3 tys. </a:t>
            </a:r>
            <a:r>
              <a:rPr lang="pl-PL" sz="1600" dirty="0" smtClean="0"/>
              <a:t>miejsc.</a:t>
            </a:r>
          </a:p>
          <a:p>
            <a:pPr>
              <a:spcBef>
                <a:spcPts val="300"/>
              </a:spcBef>
            </a:pPr>
            <a:r>
              <a:rPr lang="pl-PL" sz="1600" dirty="0" smtClean="0"/>
              <a:t>26 </a:t>
            </a:r>
            <a:r>
              <a:rPr lang="pl-PL" sz="1600" dirty="0"/>
              <a:t>klubów dziecięcych oferujących 629 miejsc. </a:t>
            </a:r>
            <a:endParaRPr lang="pl-PL" sz="1600" dirty="0" smtClean="0"/>
          </a:p>
          <a:p>
            <a:pPr>
              <a:spcBef>
                <a:spcPts val="300"/>
              </a:spcBef>
            </a:pPr>
            <a:r>
              <a:rPr lang="pl-PL" sz="1600" b="1" dirty="0" smtClean="0"/>
              <a:t>49,8 % </a:t>
            </a:r>
            <a:r>
              <a:rPr lang="pl-PL" sz="1600" b="1" dirty="0"/>
              <a:t>dzieci </a:t>
            </a:r>
            <a:r>
              <a:rPr lang="pl-PL" sz="1600" dirty="0"/>
              <a:t>w wieku </a:t>
            </a:r>
            <a:r>
              <a:rPr lang="pl-PL" sz="1600" dirty="0" smtClean="0"/>
              <a:t>żłobkowym objętych opieką </a:t>
            </a:r>
          </a:p>
          <a:p>
            <a:pPr>
              <a:spcBef>
                <a:spcPts val="300"/>
              </a:spcBef>
            </a:pPr>
            <a:r>
              <a:rPr lang="pl-PL" sz="1600" dirty="0" smtClean="0"/>
              <a:t>62</a:t>
            </a:r>
            <a:r>
              <a:rPr lang="pl-PL" sz="1600" dirty="0"/>
              <a:t> </a:t>
            </a:r>
            <a:r>
              <a:rPr lang="pl-PL" sz="1600" dirty="0" smtClean="0"/>
              <a:t>% wykorzystanie miejsc w żłobkach miejskich (24 r. – 70 %).</a:t>
            </a:r>
          </a:p>
          <a:p>
            <a:pPr>
              <a:spcBef>
                <a:spcPts val="600"/>
              </a:spcBef>
            </a:pPr>
            <a:r>
              <a:rPr lang="pl-PL" sz="1600" dirty="0" smtClean="0"/>
              <a:t>Miasto rozpoczęło budowę żłobka </a:t>
            </a:r>
            <a:r>
              <a:rPr lang="pl-PL" sz="1600" dirty="0"/>
              <a:t>przy ul. Gajowej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w </a:t>
            </a:r>
            <a:r>
              <a:rPr lang="pl-PL" sz="1600" dirty="0"/>
              <a:t>ramach </a:t>
            </a:r>
            <a:r>
              <a:rPr lang="pl-PL" sz="1600" dirty="0" smtClean="0"/>
              <a:t>programu </a:t>
            </a:r>
            <a:r>
              <a:rPr lang="pl-PL" sz="1600" i="1" dirty="0"/>
              <a:t>Aktywny Maluch </a:t>
            </a:r>
            <a:r>
              <a:rPr lang="pl-PL" sz="1600" i="1" dirty="0" smtClean="0"/>
              <a:t>2022-2029</a:t>
            </a: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241910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733243" y="133675"/>
            <a:ext cx="62108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PROMOCJA MIASTA I WSPÓŁPRACA MIĘDZYNARODOWA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315515" y="545055"/>
            <a:ext cx="11652071" cy="4871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1463" indent="-271463">
              <a:buFont typeface="Wingdings" panose="05000000000000000000" pitchFamily="2" charset="2"/>
              <a:buChar char="v"/>
            </a:pPr>
            <a:endParaRPr lang="pl-PL" sz="1600" dirty="0" smtClean="0">
              <a:solidFill>
                <a:schemeClr val="tx1"/>
              </a:solidFill>
            </a:endParaRPr>
          </a:p>
          <a:p>
            <a:pPr marL="271463" indent="-271463">
              <a:buFont typeface="Wingdings" panose="05000000000000000000" pitchFamily="2" charset="2"/>
              <a:buChar char="v"/>
            </a:pPr>
            <a:endParaRPr lang="pl-PL" sz="1600" dirty="0">
              <a:solidFill>
                <a:schemeClr val="tx1"/>
              </a:solidFill>
            </a:endParaRPr>
          </a:p>
          <a:p>
            <a:pPr marL="271463" indent="-271463">
              <a:buFont typeface="Wingdings" panose="05000000000000000000" pitchFamily="2" charset="2"/>
              <a:buChar char="v"/>
            </a:pPr>
            <a:endParaRPr lang="pl-PL" sz="1600" dirty="0" smtClean="0">
              <a:solidFill>
                <a:schemeClr val="tx1"/>
              </a:solidFill>
            </a:endParaRPr>
          </a:p>
          <a:p>
            <a:pPr marL="271463" indent="-271463">
              <a:buFont typeface="Wingdings" panose="05000000000000000000" pitchFamily="2" charset="2"/>
              <a:buChar char="v"/>
            </a:pPr>
            <a:endParaRPr lang="pl-PL" sz="1600" dirty="0">
              <a:solidFill>
                <a:schemeClr val="tx1"/>
              </a:solidFill>
            </a:endParaRPr>
          </a:p>
          <a:p>
            <a:pPr marL="271463" indent="-271463">
              <a:buFont typeface="Wingdings" panose="05000000000000000000" pitchFamily="2" charset="2"/>
              <a:buChar char="v"/>
            </a:pPr>
            <a:endParaRPr lang="pl-PL" sz="1600" dirty="0" smtClean="0">
              <a:solidFill>
                <a:schemeClr val="tx1"/>
              </a:solidFill>
            </a:endParaRPr>
          </a:p>
          <a:p>
            <a:pPr marL="271463" indent="-271463">
              <a:buFont typeface="Wingdings" panose="05000000000000000000" pitchFamily="2" charset="2"/>
              <a:buChar char="v"/>
            </a:pPr>
            <a:endParaRPr lang="pl-PL" sz="1600" dirty="0">
              <a:solidFill>
                <a:schemeClr val="tx1"/>
              </a:solidFill>
            </a:endParaRPr>
          </a:p>
          <a:p>
            <a:pPr marL="271463" indent="-271463">
              <a:buFont typeface="Wingdings" panose="05000000000000000000" pitchFamily="2" charset="2"/>
              <a:buChar char="v"/>
            </a:pPr>
            <a:endParaRPr lang="pl-PL" sz="1600" dirty="0" smtClean="0">
              <a:solidFill>
                <a:schemeClr val="tx1"/>
              </a:solidFill>
            </a:endParaRPr>
          </a:p>
          <a:p>
            <a:pPr marL="271463" indent="-271463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b="1" dirty="0" smtClean="0">
                <a:solidFill>
                  <a:schemeClr val="tx1"/>
                </a:solidFill>
              </a:rPr>
              <a:t>12 miast partnerskich</a:t>
            </a:r>
            <a:r>
              <a:rPr lang="pl-PL" sz="1600" dirty="0" smtClean="0">
                <a:solidFill>
                  <a:schemeClr val="tx1"/>
                </a:solidFill>
              </a:rPr>
              <a:t>, w 2025 r. współpracowano z Mannheim (Niemcy), Ningbo (Chiny), Kragujevac (Serbia), </a:t>
            </a:r>
            <a:r>
              <a:rPr lang="pl-PL" sz="1600" dirty="0" err="1" smtClean="0">
                <a:solidFill>
                  <a:schemeClr val="tx1"/>
                </a:solidFill>
              </a:rPr>
              <a:t>Perth</a:t>
            </a:r>
            <a:r>
              <a:rPr lang="pl-PL" sz="1600" dirty="0" smtClean="0">
                <a:solidFill>
                  <a:schemeClr val="tx1"/>
                </a:solidFill>
              </a:rPr>
              <a:t> (Szkocja)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b="1" dirty="0" smtClean="0">
                <a:solidFill>
                  <a:schemeClr val="tx1"/>
                </a:solidFill>
              </a:rPr>
              <a:t>8 konsulatów honorowych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Bydgoszcz odwiedzili m.in. </a:t>
            </a:r>
            <a:r>
              <a:rPr lang="pl-PL" sz="1600" b="1" dirty="0" smtClean="0">
                <a:solidFill>
                  <a:schemeClr val="tx1"/>
                </a:solidFill>
              </a:rPr>
              <a:t>ambasadorzy</a:t>
            </a:r>
            <a:r>
              <a:rPr lang="pl-PL" sz="1600" dirty="0" smtClean="0">
                <a:solidFill>
                  <a:schemeClr val="tx1"/>
                </a:solidFill>
              </a:rPr>
              <a:t> Węgier i Serbii oraz chargé d’affaires Ambasady Wielkiej Brytanii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Kontynuowano działania zmierzające do włączenia Miasta do programu </a:t>
            </a:r>
            <a:r>
              <a:rPr lang="pl-PL" sz="1600" b="1" dirty="0" smtClean="0">
                <a:solidFill>
                  <a:schemeClr val="tx1"/>
                </a:solidFill>
              </a:rPr>
              <a:t>Miasto Przyjazne Dzieciom</a:t>
            </a:r>
            <a:r>
              <a:rPr lang="pl-PL" sz="1600" dirty="0" smtClean="0">
                <a:solidFill>
                  <a:schemeClr val="tx1"/>
                </a:solidFill>
              </a:rPr>
              <a:t>, realizowanego przez UNICEF Polska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Działał </a:t>
            </a:r>
            <a:r>
              <a:rPr lang="pl-PL" sz="16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punkt informacyjno-doradczy dla cudzoziemców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prowadzony przez Stowarzyszenie Kujawsko-Pomorski Dom Ukraiński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Programem </a:t>
            </a:r>
            <a:r>
              <a:rPr lang="pl-PL" sz="1600" b="1" dirty="0" smtClean="0">
                <a:solidFill>
                  <a:schemeClr val="tx1"/>
                </a:solidFill>
              </a:rPr>
              <a:t>Karta Polaka objęto 55 osób </a:t>
            </a:r>
            <a:r>
              <a:rPr lang="pl-PL" sz="1600" dirty="0" smtClean="0">
                <a:solidFill>
                  <a:schemeClr val="tx1"/>
                </a:solidFill>
              </a:rPr>
              <a:t>(24 r. – 28 osób).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Na koniec 2025 r. </a:t>
            </a:r>
            <a:r>
              <a:rPr lang="pl-PL" sz="1600" b="1" dirty="0" smtClean="0">
                <a:solidFill>
                  <a:schemeClr val="tx1"/>
                </a:solidFill>
              </a:rPr>
              <a:t>zameldowanych było 3 777 cudzoziemców </a:t>
            </a:r>
            <a:r>
              <a:rPr lang="pl-PL" sz="1600" dirty="0" smtClean="0">
                <a:solidFill>
                  <a:schemeClr val="tx1"/>
                </a:solidFill>
              </a:rPr>
              <a:t>(24 r. – 3 513 osób)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Realizacja </a:t>
            </a:r>
            <a:r>
              <a:rPr lang="pl-PL" sz="1600" b="1" dirty="0" smtClean="0">
                <a:solidFill>
                  <a:schemeClr val="tx1"/>
                </a:solidFill>
              </a:rPr>
              <a:t>4 projektów międzynarodowych dotyczących energetyki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Udział </a:t>
            </a:r>
            <a:r>
              <a:rPr lang="pl-PL" sz="1600" dirty="0">
                <a:solidFill>
                  <a:schemeClr val="tx1"/>
                </a:solidFill>
              </a:rPr>
              <a:t>w </a:t>
            </a:r>
            <a:r>
              <a:rPr lang="pl-PL" sz="1600" b="1" dirty="0">
                <a:solidFill>
                  <a:schemeClr val="tx1"/>
                </a:solidFill>
              </a:rPr>
              <a:t>konferencji </a:t>
            </a:r>
            <a:r>
              <a:rPr lang="pl-PL" sz="1600" dirty="0">
                <a:solidFill>
                  <a:schemeClr val="tx1"/>
                </a:solidFill>
              </a:rPr>
              <a:t>World Canal </a:t>
            </a:r>
            <a:r>
              <a:rPr lang="pl-PL" sz="1600" dirty="0" err="1">
                <a:solidFill>
                  <a:schemeClr val="tx1"/>
                </a:solidFill>
              </a:rPr>
              <a:t>Cities</a:t>
            </a:r>
            <a:r>
              <a:rPr lang="pl-PL" sz="1600" dirty="0">
                <a:solidFill>
                  <a:schemeClr val="tx1"/>
                </a:solidFill>
              </a:rPr>
              <a:t> Forum w </a:t>
            </a:r>
            <a:r>
              <a:rPr lang="pl-PL" sz="1600" dirty="0" err="1">
                <a:solidFill>
                  <a:schemeClr val="tx1"/>
                </a:solidFill>
              </a:rPr>
              <a:t>Yangzhou</a:t>
            </a:r>
            <a:r>
              <a:rPr lang="pl-PL" sz="1600" dirty="0">
                <a:solidFill>
                  <a:schemeClr val="tx1"/>
                </a:solidFill>
              </a:rPr>
              <a:t> (Chiny</a:t>
            </a:r>
            <a:r>
              <a:rPr lang="pl-PL" sz="1600" dirty="0" smtClean="0">
                <a:solidFill>
                  <a:schemeClr val="tx1"/>
                </a:solidFill>
              </a:rPr>
              <a:t>), Międzynarodowej </a:t>
            </a:r>
            <a:r>
              <a:rPr lang="pl-PL" sz="1600" dirty="0">
                <a:solidFill>
                  <a:schemeClr val="tx1"/>
                </a:solidFill>
              </a:rPr>
              <a:t>Konferencji Seniorów Mannheim 2025, targi EXPO REAL w </a:t>
            </a:r>
            <a:r>
              <a:rPr lang="pl-PL" sz="1600" dirty="0" smtClean="0">
                <a:solidFill>
                  <a:schemeClr val="tx1"/>
                </a:solidFill>
              </a:rPr>
              <a:t>Monachium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Edges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2269" y="644829"/>
            <a:ext cx="1408298" cy="14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24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733234" y="133675"/>
            <a:ext cx="62108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>
                <a:solidFill>
                  <a:srgbClr val="00A4DE"/>
                </a:solidFill>
              </a:rPr>
              <a:t>PROMOCJA MIASTA I WSPÓŁPRACA MIĘDZYNARODOWA</a:t>
            </a: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391887" y="540266"/>
            <a:ext cx="11486604" cy="1393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tx1"/>
                </a:solidFill>
              </a:rPr>
              <a:t>Miasto </a:t>
            </a:r>
            <a:r>
              <a:rPr lang="pl-PL" sz="1600" b="1" dirty="0">
                <a:solidFill>
                  <a:schemeClr val="tx1"/>
                </a:solidFill>
              </a:rPr>
              <a:t>powierzyło organizacjom pozarządowym realizację zadań promocyjnych </a:t>
            </a:r>
            <a:r>
              <a:rPr lang="pl-PL" sz="1600" dirty="0">
                <a:solidFill>
                  <a:schemeClr val="tx1"/>
                </a:solidFill>
              </a:rPr>
              <a:t>obejmujących działania kulturalne, sportowe i społeczne, które wzmacniały wizerunek </a:t>
            </a:r>
            <a:r>
              <a:rPr lang="pl-PL" sz="1600" dirty="0" smtClean="0">
                <a:solidFill>
                  <a:schemeClr val="tx1"/>
                </a:solidFill>
              </a:rPr>
              <a:t>miasta. W </a:t>
            </a:r>
            <a:r>
              <a:rPr lang="pl-PL" sz="1600" dirty="0">
                <a:solidFill>
                  <a:schemeClr val="tx1"/>
                </a:solidFill>
              </a:rPr>
              <a:t>ramach tych działań zorganizowano konkursy: </a:t>
            </a:r>
            <a:r>
              <a:rPr lang="pl-PL" sz="1600" i="1" dirty="0">
                <a:solidFill>
                  <a:schemeClr val="tx1"/>
                </a:solidFill>
              </a:rPr>
              <a:t>Bydgoszcz Zaprasza </a:t>
            </a:r>
            <a:r>
              <a:rPr lang="pl-PL" sz="1600" dirty="0">
                <a:solidFill>
                  <a:schemeClr val="tx1"/>
                </a:solidFill>
              </a:rPr>
              <a:t>(10 projektów), </a:t>
            </a:r>
            <a:r>
              <a:rPr lang="pl-PL" sz="1600" i="1" dirty="0">
                <a:solidFill>
                  <a:schemeClr val="tx1"/>
                </a:solidFill>
              </a:rPr>
              <a:t>Bydgoszcz. Dzieje się </a:t>
            </a:r>
            <a:r>
              <a:rPr lang="pl-PL" sz="1600" dirty="0">
                <a:solidFill>
                  <a:schemeClr val="tx1"/>
                </a:solidFill>
              </a:rPr>
              <a:t>(11 projektów) oraz konkurs na tytuł </a:t>
            </a:r>
            <a:r>
              <a:rPr lang="pl-PL" sz="1600" i="1" dirty="0">
                <a:solidFill>
                  <a:schemeClr val="tx1"/>
                </a:solidFill>
              </a:rPr>
              <a:t>Ambasador Marki Aktywna Bydgoszcz </a:t>
            </a:r>
            <a:r>
              <a:rPr lang="pl-PL" sz="1600" dirty="0">
                <a:solidFill>
                  <a:schemeClr val="tx1"/>
                </a:solidFill>
              </a:rPr>
              <a:t>(6 projektów). </a:t>
            </a:r>
            <a:r>
              <a:rPr lang="pl-PL" sz="1600" dirty="0" smtClean="0">
                <a:solidFill>
                  <a:schemeClr val="tx1"/>
                </a:solidFill>
              </a:rPr>
              <a:t/>
            </a:r>
            <a:br>
              <a:rPr lang="pl-PL" sz="1600" dirty="0" smtClean="0">
                <a:solidFill>
                  <a:schemeClr val="tx1"/>
                </a:solidFill>
              </a:rPr>
            </a:br>
            <a:r>
              <a:rPr lang="pl-PL" sz="1600" dirty="0" smtClean="0">
                <a:solidFill>
                  <a:schemeClr val="tx1"/>
                </a:solidFill>
              </a:rPr>
              <a:t>Wsparcie </a:t>
            </a:r>
            <a:r>
              <a:rPr lang="pl-PL" sz="1600" dirty="0">
                <a:solidFill>
                  <a:schemeClr val="tx1"/>
                </a:solidFill>
              </a:rPr>
              <a:t>otrzymało </a:t>
            </a:r>
            <a:r>
              <a:rPr lang="pl-PL" sz="1600" dirty="0" smtClean="0">
                <a:solidFill>
                  <a:schemeClr val="tx1"/>
                </a:solidFill>
              </a:rPr>
              <a:t>też 13 </a:t>
            </a:r>
            <a:r>
              <a:rPr lang="pl-PL" sz="1600" dirty="0">
                <a:solidFill>
                  <a:schemeClr val="tx1"/>
                </a:solidFill>
              </a:rPr>
              <a:t>projektów o szczególnym znaczeniu dla promocji miasta i rozwoju współpracy międzynarodowej.</a:t>
            </a:r>
            <a:endParaRPr lang="pl-PL" sz="1600" dirty="0" smtClean="0">
              <a:solidFill>
                <a:schemeClr val="tx1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391887" y="2438400"/>
            <a:ext cx="11382101" cy="31082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Promocja gospodarcza</a:t>
            </a:r>
            <a:endParaRPr lang="pl-PL" sz="1600" dirty="0" smtClean="0"/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p</a:t>
            </a:r>
            <a:r>
              <a:rPr lang="pl-PL" sz="1600" dirty="0" smtClean="0">
                <a:solidFill>
                  <a:schemeClr val="tx1"/>
                </a:solidFill>
              </a:rPr>
              <a:t>romocja </a:t>
            </a:r>
            <a:r>
              <a:rPr lang="pl-PL" sz="1600" b="1" dirty="0" smtClean="0">
                <a:solidFill>
                  <a:schemeClr val="tx1"/>
                </a:solidFill>
              </a:rPr>
              <a:t>realizowana przez BPPT podczas targów i konferencji </a:t>
            </a:r>
            <a:r>
              <a:rPr lang="pl-PL" sz="1600" dirty="0" smtClean="0">
                <a:solidFill>
                  <a:schemeClr val="tx1"/>
                </a:solidFill>
              </a:rPr>
              <a:t>w kraju i za granicą, w których uczestniczy jako </a:t>
            </a:r>
            <a:r>
              <a:rPr lang="pl-PL" sz="1600" dirty="0">
                <a:solidFill>
                  <a:schemeClr val="tx1"/>
                </a:solidFill>
              </a:rPr>
              <a:t>wystawca </a:t>
            </a:r>
            <a:endParaRPr lang="pl-PL" sz="1600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r</a:t>
            </a:r>
            <a:r>
              <a:rPr lang="pl-PL" sz="1600" dirty="0" smtClean="0">
                <a:solidFill>
                  <a:schemeClr val="tx1"/>
                </a:solidFill>
              </a:rPr>
              <a:t>ozpoczęto projekt</a:t>
            </a:r>
            <a:r>
              <a:rPr lang="pl-PL" sz="1600" i="1" dirty="0" smtClean="0">
                <a:solidFill>
                  <a:schemeClr val="tx1"/>
                </a:solidFill>
              </a:rPr>
              <a:t> Regionalne marki na eksport, </a:t>
            </a:r>
            <a:r>
              <a:rPr lang="pl-PL" sz="1600" dirty="0" smtClean="0">
                <a:solidFill>
                  <a:schemeClr val="tx1"/>
                </a:solidFill>
              </a:rPr>
              <a:t>zorganizowano konferencję </a:t>
            </a:r>
            <a:r>
              <a:rPr lang="pl-PL" sz="1600" i="1" dirty="0" smtClean="0">
                <a:solidFill>
                  <a:schemeClr val="tx1"/>
                </a:solidFill>
              </a:rPr>
              <a:t>Globalne perspektywy: odkrywanie atrakcyjnych rynków dla kujawsko-pomorskich eksporterów </a:t>
            </a:r>
            <a:r>
              <a:rPr lang="pl-PL" sz="1600" dirty="0" smtClean="0">
                <a:solidFill>
                  <a:schemeClr val="tx1"/>
                </a:solidFill>
              </a:rPr>
              <a:t>oraz</a:t>
            </a:r>
            <a:r>
              <a:rPr lang="pl-PL" sz="1600" i="1" dirty="0" smtClean="0">
                <a:solidFill>
                  <a:schemeClr val="tx1"/>
                </a:solidFill>
              </a:rPr>
              <a:t> Strategia internacjonalizacji: Klucz do sukcesu eks-portowego MŚP</a:t>
            </a:r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w</a:t>
            </a:r>
            <a:r>
              <a:rPr lang="pl-PL" sz="1600" dirty="0" smtClean="0">
                <a:solidFill>
                  <a:schemeClr val="tx1"/>
                </a:solidFill>
              </a:rPr>
              <a:t> </a:t>
            </a:r>
            <a:r>
              <a:rPr lang="pl-PL" sz="1600" b="1" dirty="0" smtClean="0">
                <a:solidFill>
                  <a:schemeClr val="tx1"/>
                </a:solidFill>
              </a:rPr>
              <a:t>BCTW</a:t>
            </a:r>
            <a:r>
              <a:rPr lang="pl-PL" sz="1600" dirty="0" smtClean="0">
                <a:solidFill>
                  <a:schemeClr val="tx1"/>
                </a:solidFill>
              </a:rPr>
              <a:t> odbyły m.in.: Międzynarodowe Targi Maszyn i Urządzeń dla Wodociągów i Kanalizacji WOD-KAN, Międzynarodowe Targi Kooperacyjne Przemysłu Narzędziowo-Przetwórczego INNOFORM, Targi Militarne </a:t>
            </a:r>
            <a:r>
              <a:rPr lang="pl-PL" sz="1600" dirty="0" err="1" smtClean="0">
                <a:solidFill>
                  <a:schemeClr val="tx1"/>
                </a:solidFill>
              </a:rPr>
              <a:t>Logis</a:t>
            </a:r>
            <a:r>
              <a:rPr lang="pl-PL" sz="1600" dirty="0" smtClean="0">
                <a:solidFill>
                  <a:schemeClr val="tx1"/>
                </a:solidFill>
              </a:rPr>
              <a:t>-Mil</a:t>
            </a:r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chemeClr val="tx1"/>
                </a:solidFill>
              </a:rPr>
              <a:t>Utworzono </a:t>
            </a:r>
            <a:r>
              <a:rPr lang="pl-PL" sz="1600" b="1" dirty="0" smtClean="0">
                <a:solidFill>
                  <a:schemeClr val="tx1"/>
                </a:solidFill>
              </a:rPr>
              <a:t>Regionalne </a:t>
            </a:r>
            <a:r>
              <a:rPr lang="pl-PL" sz="1600" b="1" dirty="0">
                <a:solidFill>
                  <a:schemeClr val="tx1"/>
                </a:solidFill>
              </a:rPr>
              <a:t>Biuro Handlowe Polskiej Agencji Inwestycji i Handlu</a:t>
            </a:r>
            <a:r>
              <a:rPr lang="pl-PL" sz="1600" dirty="0">
                <a:solidFill>
                  <a:schemeClr val="tx1"/>
                </a:solidFill>
              </a:rPr>
              <a:t>, </a:t>
            </a:r>
            <a:r>
              <a:rPr lang="pl-PL" sz="1600" dirty="0" smtClean="0">
                <a:solidFill>
                  <a:schemeClr val="tx1"/>
                </a:solidFill>
              </a:rPr>
              <a:t>przedsiębiorcy </a:t>
            </a:r>
            <a:r>
              <a:rPr lang="pl-PL" sz="1600" dirty="0">
                <a:solidFill>
                  <a:schemeClr val="tx1"/>
                </a:solidFill>
              </a:rPr>
              <a:t>z regionu uzyskali dostęp do informacji </a:t>
            </a:r>
            <a:r>
              <a:rPr lang="pl-PL" sz="1600" dirty="0" smtClean="0">
                <a:solidFill>
                  <a:schemeClr val="tx1"/>
                </a:solidFill>
              </a:rPr>
              <a:t/>
            </a:r>
            <a:br>
              <a:rPr lang="pl-PL" sz="1600" dirty="0" smtClean="0">
                <a:solidFill>
                  <a:schemeClr val="tx1"/>
                </a:solidFill>
              </a:rPr>
            </a:br>
            <a:r>
              <a:rPr lang="pl-PL" sz="1600" dirty="0" smtClean="0">
                <a:solidFill>
                  <a:schemeClr val="tx1"/>
                </a:solidFill>
              </a:rPr>
              <a:t>i </a:t>
            </a:r>
            <a:r>
              <a:rPr lang="pl-PL" sz="1600" dirty="0">
                <a:solidFill>
                  <a:schemeClr val="tx1"/>
                </a:solidFill>
              </a:rPr>
              <a:t>kontaktów obejmujących ponad 70 </a:t>
            </a:r>
            <a:r>
              <a:rPr lang="pl-PL" sz="1600" dirty="0" smtClean="0">
                <a:solidFill>
                  <a:schemeClr val="tx1"/>
                </a:solidFill>
              </a:rPr>
              <a:t>rynków</a:t>
            </a:r>
            <a:endParaRPr lang="pl-PL" sz="16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</a:rPr>
              <a:t>k</a:t>
            </a:r>
            <a:r>
              <a:rPr lang="pl-PL" sz="1600" dirty="0" smtClean="0">
                <a:solidFill>
                  <a:schemeClr val="tx1"/>
                </a:solidFill>
              </a:rPr>
              <a:t>ontynuowano projekt </a:t>
            </a:r>
            <a:r>
              <a:rPr lang="pl-PL" sz="1600" b="1" dirty="0">
                <a:solidFill>
                  <a:schemeClr val="tx1"/>
                </a:solidFill>
              </a:rPr>
              <a:t>PROMO PARK – promocja gospodarki </a:t>
            </a:r>
            <a:r>
              <a:rPr lang="pl-PL" sz="1600" b="1" dirty="0" smtClean="0">
                <a:solidFill>
                  <a:schemeClr val="tx1"/>
                </a:solidFill>
              </a:rPr>
              <a:t>regionalnej, </a:t>
            </a:r>
            <a:r>
              <a:rPr lang="pl-PL" sz="1600" b="1" dirty="0">
                <a:solidFill>
                  <a:schemeClr val="tx1"/>
                </a:solidFill>
              </a:rPr>
              <a:t>udział w targach oraz działania informacyjne </a:t>
            </a:r>
            <a:r>
              <a:rPr lang="pl-PL" sz="1600" dirty="0">
                <a:solidFill>
                  <a:schemeClr val="tx1"/>
                </a:solidFill>
              </a:rPr>
              <a:t>skierowane do małych i średnich przedsiębiorstw planujących rozwój działalności lub ekspansję </a:t>
            </a:r>
            <a:r>
              <a:rPr lang="pl-PL" sz="1600" dirty="0" smtClean="0">
                <a:solidFill>
                  <a:schemeClr val="tx1"/>
                </a:solidFill>
              </a:rPr>
              <a:t>zagraniczną</a:t>
            </a:r>
            <a:endParaRPr lang="pl-P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97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187883" y="133675"/>
            <a:ext cx="53015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ROZWÓJ MIASTA, PRZEDSIĘBIORCZOŚĆ I NAUKA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844731" y="625253"/>
            <a:ext cx="10537372" cy="2190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 smtClean="0">
                <a:solidFill>
                  <a:schemeClr val="tx1"/>
                </a:solidFill>
              </a:rPr>
              <a:t>Miasto</a:t>
            </a:r>
            <a:r>
              <a:rPr lang="pl-PL" sz="1600" b="1" dirty="0" smtClean="0">
                <a:solidFill>
                  <a:schemeClr val="tx1"/>
                </a:solidFill>
              </a:rPr>
              <a:t>: inwestowanie </a:t>
            </a:r>
            <a:endParaRPr lang="pl-PL" sz="1600" b="1" dirty="0">
              <a:solidFill>
                <a:schemeClr val="tx1"/>
              </a:solidFill>
            </a:endParaRPr>
          </a:p>
          <a:p>
            <a:pPr marL="357188" indent="-2698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b="1" dirty="0" smtClean="0">
                <a:solidFill>
                  <a:schemeClr val="tx1"/>
                </a:solidFill>
              </a:rPr>
              <a:t>730 </a:t>
            </a:r>
            <a:r>
              <a:rPr lang="pl-PL" b="1" dirty="0">
                <a:solidFill>
                  <a:schemeClr val="tx1"/>
                </a:solidFill>
              </a:rPr>
              <a:t>mln</a:t>
            </a:r>
            <a:r>
              <a:rPr lang="pl-PL" dirty="0">
                <a:solidFill>
                  <a:schemeClr val="tx1"/>
                </a:solidFill>
              </a:rPr>
              <a:t> zł </a:t>
            </a:r>
            <a:r>
              <a:rPr lang="pl-PL" dirty="0" smtClean="0">
                <a:solidFill>
                  <a:schemeClr val="tx1"/>
                </a:solidFill>
              </a:rPr>
              <a:t>na inwestycje, </a:t>
            </a:r>
            <a:r>
              <a:rPr lang="pl-PL" dirty="0">
                <a:solidFill>
                  <a:schemeClr val="tx1"/>
                </a:solidFill>
              </a:rPr>
              <a:t>o </a:t>
            </a:r>
            <a:r>
              <a:rPr lang="pl-PL" dirty="0" smtClean="0">
                <a:solidFill>
                  <a:schemeClr val="tx1"/>
                </a:solidFill>
              </a:rPr>
              <a:t>375 mln zł więcej niż w 24 </a:t>
            </a:r>
            <a:r>
              <a:rPr lang="pl-PL" dirty="0">
                <a:solidFill>
                  <a:schemeClr val="tx1"/>
                </a:solidFill>
              </a:rPr>
              <a:t>r</a:t>
            </a:r>
            <a:r>
              <a:rPr lang="pl-PL" dirty="0" smtClean="0">
                <a:solidFill>
                  <a:schemeClr val="tx1"/>
                </a:solidFill>
              </a:rPr>
              <a:t>., transport, ochrona środowiska - gosp. komunalna</a:t>
            </a:r>
          </a:p>
          <a:p>
            <a:pPr marL="357188" indent="-2698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chemeClr val="tx1"/>
                </a:solidFill>
              </a:rPr>
              <a:t>wydatki inwestycyjne w wydatkach BM – blisko 20 %</a:t>
            </a:r>
          </a:p>
          <a:p>
            <a:pPr marL="357188" indent="-2698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chemeClr val="tx1"/>
                </a:solidFill>
              </a:rPr>
              <a:t>36 % wydatków ogółem – oświata i wychowanie, opieka edukacyjna</a:t>
            </a:r>
          </a:p>
          <a:p>
            <a:pPr marL="357188" indent="-2698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chemeClr val="tx1"/>
                </a:solidFill>
              </a:rPr>
              <a:t>dochody majątkowe (gł. finansowanie zewnętrzne </a:t>
            </a:r>
            <a:r>
              <a:rPr lang="pl-PL" dirty="0">
                <a:solidFill>
                  <a:schemeClr val="tx1"/>
                </a:solidFill>
              </a:rPr>
              <a:t>K</a:t>
            </a:r>
            <a:r>
              <a:rPr lang="pl-PL" dirty="0" smtClean="0">
                <a:solidFill>
                  <a:schemeClr val="tx1"/>
                </a:solidFill>
              </a:rPr>
              <a:t>PO, UE, programy krajowe): </a:t>
            </a:r>
            <a:r>
              <a:rPr lang="pl-PL" b="1" dirty="0" smtClean="0">
                <a:solidFill>
                  <a:schemeClr val="tx1"/>
                </a:solidFill>
              </a:rPr>
              <a:t>307 mln zł</a:t>
            </a:r>
          </a:p>
          <a:p>
            <a:pPr marL="357188" indent="-2698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chemeClr val="tx1"/>
                </a:solidFill>
              </a:rPr>
              <a:t>mniejsze zadłużenie, bezpieczny wskaźnik jego obsługi, wiarygodność inwestycyjna i kredytowa: </a:t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>„</a:t>
            </a:r>
            <a:r>
              <a:rPr lang="pl-PL" dirty="0">
                <a:solidFill>
                  <a:schemeClr val="tx1"/>
                </a:solidFill>
              </a:rPr>
              <a:t>A-” </a:t>
            </a:r>
            <a:r>
              <a:rPr lang="pl-PL" dirty="0" smtClean="0">
                <a:solidFill>
                  <a:schemeClr val="tx1"/>
                </a:solidFill>
              </a:rPr>
              <a:t>perspektywa </a:t>
            </a:r>
            <a:r>
              <a:rPr lang="pl-PL" dirty="0">
                <a:solidFill>
                  <a:schemeClr val="tx1"/>
                </a:solidFill>
              </a:rPr>
              <a:t>ratingów jest </a:t>
            </a:r>
            <a:r>
              <a:rPr lang="pl-PL" dirty="0" smtClean="0">
                <a:solidFill>
                  <a:schemeClr val="tx1"/>
                </a:solidFill>
              </a:rPr>
              <a:t>stabilna, podwyższenie z </a:t>
            </a:r>
            <a:r>
              <a:rPr lang="pl-PL" dirty="0">
                <a:solidFill>
                  <a:schemeClr val="tx1"/>
                </a:solidFill>
              </a:rPr>
              <a:t>poziomu „BBB</a:t>
            </a:r>
            <a:r>
              <a:rPr lang="pl-PL" dirty="0" smtClean="0">
                <a:solidFill>
                  <a:schemeClr val="tx1"/>
                </a:solidFill>
              </a:rPr>
              <a:t>+”</a:t>
            </a:r>
          </a:p>
        </p:txBody>
      </p:sp>
      <p:sp>
        <p:nvSpPr>
          <p:cNvPr id="8" name="Prostokąt 7"/>
          <p:cNvSpPr/>
          <p:nvPr/>
        </p:nvSpPr>
        <p:spPr>
          <a:xfrm>
            <a:off x="844731" y="3069981"/>
            <a:ext cx="10537372" cy="24251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chemeClr val="tx1"/>
                </a:solidFill>
              </a:rPr>
              <a:t>p</a:t>
            </a:r>
            <a:r>
              <a:rPr lang="pl-PL" sz="1600" b="1" dirty="0" smtClean="0">
                <a:solidFill>
                  <a:schemeClr val="tx1"/>
                </a:solidFill>
              </a:rPr>
              <a:t>rogramowanie rozwoju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Przyjęto programy wdrożeniowe Strategii: </a:t>
            </a:r>
          </a:p>
          <a:p>
            <a:pPr marL="180975" indent="-1809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tx1"/>
                </a:solidFill>
              </a:rPr>
              <a:t>Plan </a:t>
            </a:r>
            <a:r>
              <a:rPr lang="pl-PL" sz="1600" dirty="0">
                <a:solidFill>
                  <a:schemeClr val="tx1"/>
                </a:solidFill>
              </a:rPr>
              <a:t>rozwoju i modernizacji urządzeń wodociągowych i kanalizacyjnych na lata </a:t>
            </a:r>
            <a:r>
              <a:rPr lang="pl-PL" sz="1600" dirty="0" smtClean="0">
                <a:solidFill>
                  <a:schemeClr val="tx1"/>
                </a:solidFill>
              </a:rPr>
              <a:t>2025-2028</a:t>
            </a:r>
          </a:p>
          <a:p>
            <a:pPr marL="180975" indent="-1809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tx1"/>
                </a:solidFill>
              </a:rPr>
              <a:t>Miejski </a:t>
            </a:r>
            <a:r>
              <a:rPr lang="pl-PL" sz="1600" dirty="0">
                <a:solidFill>
                  <a:schemeClr val="tx1"/>
                </a:solidFill>
              </a:rPr>
              <a:t>program ochrony zdrowia psychicznego do 2030 </a:t>
            </a:r>
            <a:r>
              <a:rPr lang="pl-PL" sz="1600" dirty="0" smtClean="0">
                <a:solidFill>
                  <a:schemeClr val="tx1"/>
                </a:solidFill>
              </a:rPr>
              <a:t>roku</a:t>
            </a:r>
          </a:p>
          <a:p>
            <a:pPr>
              <a:spcBef>
                <a:spcPts val="1200"/>
              </a:spcBef>
            </a:pPr>
            <a:r>
              <a:rPr lang="pl-PL" dirty="0" smtClean="0">
                <a:solidFill>
                  <a:schemeClr val="tx1"/>
                </a:solidFill>
              </a:rPr>
              <a:t>Gminy </a:t>
            </a:r>
            <a:r>
              <a:rPr lang="pl-PL" dirty="0">
                <a:solidFill>
                  <a:schemeClr val="tx1"/>
                </a:solidFill>
              </a:rPr>
              <a:t>i powiaty </a:t>
            </a:r>
            <a:r>
              <a:rPr lang="pl-PL" dirty="0" smtClean="0">
                <a:solidFill>
                  <a:schemeClr val="tx1"/>
                </a:solidFill>
              </a:rPr>
              <a:t>SMB przyjęły Strategię </a:t>
            </a:r>
            <a:r>
              <a:rPr lang="pl-PL" dirty="0">
                <a:solidFill>
                  <a:schemeClr val="tx1"/>
                </a:solidFill>
              </a:rPr>
              <a:t>Rozwoju Ponadlokalnego </a:t>
            </a:r>
            <a:r>
              <a:rPr lang="pl-PL" dirty="0" err="1" smtClean="0">
                <a:solidFill>
                  <a:schemeClr val="tx1"/>
                </a:solidFill>
              </a:rPr>
              <a:t>BydOF</a:t>
            </a:r>
            <a:r>
              <a:rPr lang="pl-PL" dirty="0" smtClean="0">
                <a:solidFill>
                  <a:schemeClr val="tx1"/>
                </a:solidFill>
              </a:rPr>
              <a:t> 2035+</a:t>
            </a:r>
          </a:p>
          <a:p>
            <a:pPr>
              <a:spcBef>
                <a:spcPts val="1200"/>
              </a:spcBef>
            </a:pPr>
            <a:r>
              <a:rPr lang="pl-PL" dirty="0" smtClean="0">
                <a:solidFill>
                  <a:schemeClr val="tx1"/>
                </a:solidFill>
              </a:rPr>
              <a:t>Prace na przygotowaniem planu ogólnego</a:t>
            </a: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05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187883" y="133675"/>
            <a:ext cx="53015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ROZWÓJ MIASTA, PRZEDSIĘBIORCZOŚĆ I NAUKA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5838641" y="552911"/>
            <a:ext cx="6161771" cy="3533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Bydgoski Park Przemysłowo-Technologiczny</a:t>
            </a:r>
            <a:endParaRPr lang="pl-PL" sz="1600" b="1" dirty="0">
              <a:solidFill>
                <a:schemeClr val="tx1"/>
              </a:solidFill>
            </a:endParaRPr>
          </a:p>
          <a:p>
            <a:pPr marL="622300" indent="-622300">
              <a:spcBef>
                <a:spcPts val="6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97 % zajętość </a:t>
            </a:r>
            <a:r>
              <a:rPr lang="pl-PL" sz="1400" dirty="0" smtClean="0">
                <a:solidFill>
                  <a:schemeClr val="tx1"/>
                </a:solidFill>
              </a:rPr>
              <a:t>IDEA </a:t>
            </a:r>
            <a:r>
              <a:rPr lang="pl-PL" sz="1400" dirty="0">
                <a:solidFill>
                  <a:schemeClr val="tx1"/>
                </a:solidFill>
              </a:rPr>
              <a:t>Przestrzeń Biznesu, </a:t>
            </a:r>
            <a:r>
              <a:rPr lang="pl-PL" sz="1400" dirty="0" smtClean="0">
                <a:solidFill>
                  <a:schemeClr val="tx1"/>
                </a:solidFill>
              </a:rPr>
              <a:t>Centrum Technolog., Centrum Rozwoju</a:t>
            </a:r>
          </a:p>
          <a:p>
            <a:pPr marL="622300" indent="-622300">
              <a:spcBef>
                <a:spcPts val="3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47 </a:t>
            </a:r>
            <a:r>
              <a:rPr lang="pl-PL" sz="1600" b="1" dirty="0">
                <a:solidFill>
                  <a:schemeClr val="tx1"/>
                </a:solidFill>
              </a:rPr>
              <a:t>ha </a:t>
            </a:r>
            <a:r>
              <a:rPr lang="pl-PL" sz="1600" b="1" dirty="0" smtClean="0">
                <a:solidFill>
                  <a:schemeClr val="tx1"/>
                </a:solidFill>
              </a:rPr>
              <a:t>wolnych terenów </a:t>
            </a:r>
            <a:r>
              <a:rPr lang="pl-PL" sz="1600" dirty="0" smtClean="0">
                <a:solidFill>
                  <a:schemeClr val="tx1"/>
                </a:solidFill>
              </a:rPr>
              <a:t>inwestycyjnych</a:t>
            </a:r>
          </a:p>
          <a:p>
            <a:pPr marL="622300" indent="-622300">
              <a:spcBef>
                <a:spcPts val="3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178 firm, 5 409 zatrudnionych </a:t>
            </a:r>
            <a:r>
              <a:rPr lang="pl-PL" sz="1600" dirty="0" smtClean="0">
                <a:solidFill>
                  <a:schemeClr val="tx1"/>
                </a:solidFill>
              </a:rPr>
              <a:t>w firmach na terenie Parku</a:t>
            </a:r>
          </a:p>
          <a:p>
            <a:pPr>
              <a:spcBef>
                <a:spcPts val="3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84 wydarzenia </a:t>
            </a:r>
            <a:r>
              <a:rPr lang="pl-PL" sz="1600" dirty="0" smtClean="0">
                <a:solidFill>
                  <a:schemeClr val="tx1"/>
                </a:solidFill>
              </a:rPr>
              <a:t>w BCTW (85 w 24 r.).</a:t>
            </a: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Koordynator </a:t>
            </a:r>
            <a:r>
              <a:rPr lang="pl-PL" sz="1600" dirty="0">
                <a:solidFill>
                  <a:schemeClr val="tx1"/>
                </a:solidFill>
              </a:rPr>
              <a:t>Światowego Tygodnia </a:t>
            </a:r>
            <a:r>
              <a:rPr lang="pl-PL" sz="1600" dirty="0" smtClean="0">
                <a:solidFill>
                  <a:schemeClr val="tx1"/>
                </a:solidFill>
              </a:rPr>
              <a:t>Przedsiębiorczości</a:t>
            </a:r>
            <a:endParaRPr lang="pl-PL" sz="16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Zaangażowanie w </a:t>
            </a:r>
            <a:r>
              <a:rPr lang="pl-PL" sz="1600" dirty="0">
                <a:solidFill>
                  <a:schemeClr val="tx1"/>
                </a:solidFill>
              </a:rPr>
              <a:t>działania ABSL </a:t>
            </a:r>
            <a:r>
              <a:rPr lang="pl-PL" sz="1600" dirty="0" err="1">
                <a:solidFill>
                  <a:schemeClr val="tx1"/>
                </a:solidFill>
              </a:rPr>
              <a:t>Chapter</a:t>
            </a:r>
            <a:r>
              <a:rPr lang="pl-PL" sz="1600" dirty="0">
                <a:solidFill>
                  <a:schemeClr val="tx1"/>
                </a:solidFill>
              </a:rPr>
              <a:t> Bydgoszcz </a:t>
            </a:r>
            <a:r>
              <a:rPr lang="pl-PL" sz="1600" dirty="0" smtClean="0">
                <a:solidFill>
                  <a:schemeClr val="tx1"/>
                </a:solidFill>
              </a:rPr>
              <a:t>- </a:t>
            </a:r>
            <a:r>
              <a:rPr lang="pl-PL" sz="1600" b="1" dirty="0" smtClean="0">
                <a:solidFill>
                  <a:schemeClr val="tx1"/>
                </a:solidFill>
              </a:rPr>
              <a:t>współpraca edukacyjno-biznesowa </a:t>
            </a:r>
            <a:r>
              <a:rPr lang="pl-PL" sz="1600" dirty="0">
                <a:solidFill>
                  <a:schemeClr val="tx1"/>
                </a:solidFill>
              </a:rPr>
              <a:t>oraz </a:t>
            </a:r>
            <a:r>
              <a:rPr lang="pl-PL" sz="1600" dirty="0" smtClean="0">
                <a:solidFill>
                  <a:schemeClr val="tx1"/>
                </a:solidFill>
              </a:rPr>
              <a:t>budowa </a:t>
            </a:r>
            <a:r>
              <a:rPr lang="pl-PL" sz="1600" dirty="0">
                <a:solidFill>
                  <a:schemeClr val="tx1"/>
                </a:solidFill>
              </a:rPr>
              <a:t>platformy współpracy pomiędzy uczelniami a </a:t>
            </a:r>
            <a:r>
              <a:rPr lang="pl-PL" sz="1600" dirty="0" smtClean="0">
                <a:solidFill>
                  <a:schemeClr val="tx1"/>
                </a:solidFill>
              </a:rPr>
              <a:t>przedsiębiorcami</a:t>
            </a: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Podpisanie listu intencyjnego </a:t>
            </a:r>
            <a:r>
              <a:rPr lang="pl-PL" sz="1600" b="1" dirty="0">
                <a:solidFill>
                  <a:schemeClr val="tx1"/>
                </a:solidFill>
              </a:rPr>
              <a:t>z </a:t>
            </a:r>
            <a:r>
              <a:rPr lang="pl-PL" sz="1600" b="1" dirty="0" smtClean="0">
                <a:solidFill>
                  <a:schemeClr val="tx1"/>
                </a:solidFill>
              </a:rPr>
              <a:t>UKW oraz PŚB - współpraca na rzecz </a:t>
            </a:r>
            <a:r>
              <a:rPr lang="pl-PL" sz="1600" b="1" dirty="0">
                <a:solidFill>
                  <a:schemeClr val="tx1"/>
                </a:solidFill>
              </a:rPr>
              <a:t>innowacyjności, komercjalizacji wyników badań </a:t>
            </a:r>
            <a:r>
              <a:rPr lang="pl-PL" sz="1600" b="1" dirty="0" smtClean="0">
                <a:solidFill>
                  <a:schemeClr val="tx1"/>
                </a:solidFill>
              </a:rPr>
              <a:t>oraz </a:t>
            </a:r>
            <a:r>
              <a:rPr lang="pl-PL" sz="1600" b="1" dirty="0">
                <a:solidFill>
                  <a:schemeClr val="tx1"/>
                </a:solidFill>
              </a:rPr>
              <a:t>wzmacniania kompetencji przedsiębiorców </a:t>
            </a:r>
            <a:r>
              <a:rPr lang="pl-PL" sz="1600" dirty="0">
                <a:solidFill>
                  <a:schemeClr val="tx1"/>
                </a:solidFill>
              </a:rPr>
              <a:t>i </a:t>
            </a:r>
            <a:r>
              <a:rPr lang="pl-PL" sz="1600" dirty="0" smtClean="0">
                <a:solidFill>
                  <a:schemeClr val="tx1"/>
                </a:solidFill>
              </a:rPr>
              <a:t>start-</a:t>
            </a:r>
            <a:r>
              <a:rPr lang="pl-PL" sz="1600" dirty="0" err="1" smtClean="0">
                <a:solidFill>
                  <a:schemeClr val="tx1"/>
                </a:solidFill>
              </a:rPr>
              <a:t>upów</a:t>
            </a:r>
            <a:endParaRPr lang="pl-PL" sz="1600" dirty="0">
              <a:solidFill>
                <a:schemeClr val="tx1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227642" y="544569"/>
            <a:ext cx="5506496" cy="31883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Przedsiębiorczość</a:t>
            </a:r>
          </a:p>
          <a:p>
            <a:pPr algn="ctr"/>
            <a:endParaRPr lang="pl-PL" sz="1600" b="1" dirty="0">
              <a:solidFill>
                <a:schemeClr val="tx1"/>
              </a:solidFill>
            </a:endParaRPr>
          </a:p>
          <a:p>
            <a:pPr marL="539750" indent="-539750"/>
            <a:r>
              <a:rPr lang="pl-PL" sz="1600" b="1" dirty="0">
                <a:solidFill>
                  <a:schemeClr val="tx1"/>
                </a:solidFill>
              </a:rPr>
              <a:t>47 759 podmiotów </a:t>
            </a:r>
            <a:r>
              <a:rPr lang="pl-PL" sz="1600" dirty="0" smtClean="0">
                <a:solidFill>
                  <a:schemeClr val="tx1"/>
                </a:solidFill>
              </a:rPr>
              <a:t>gosp. </a:t>
            </a:r>
            <a:r>
              <a:rPr lang="pl-PL" sz="1600" dirty="0">
                <a:solidFill>
                  <a:schemeClr val="tx1"/>
                </a:solidFill>
              </a:rPr>
              <a:t>narodowej, </a:t>
            </a:r>
            <a:r>
              <a:rPr lang="pl-PL" sz="1600" dirty="0" smtClean="0">
                <a:solidFill>
                  <a:schemeClr val="tx1"/>
                </a:solidFill>
              </a:rPr>
              <a:t>wzrost </a:t>
            </a:r>
            <a:r>
              <a:rPr lang="pl-PL" sz="1600" dirty="0">
                <a:solidFill>
                  <a:schemeClr val="tx1"/>
                </a:solidFill>
              </a:rPr>
              <a:t>o </a:t>
            </a:r>
            <a:r>
              <a:rPr lang="pl-PL" sz="1600" dirty="0" smtClean="0">
                <a:solidFill>
                  <a:schemeClr val="tx1"/>
                </a:solidFill>
              </a:rPr>
              <a:t>815</a:t>
            </a:r>
          </a:p>
          <a:p>
            <a:pPr marL="539750" indent="-539750"/>
            <a:r>
              <a:rPr lang="pl-PL" sz="1600" b="1" dirty="0" smtClean="0">
                <a:solidFill>
                  <a:schemeClr val="tx1"/>
                </a:solidFill>
              </a:rPr>
              <a:t>131 tys. pracujących </a:t>
            </a:r>
            <a:r>
              <a:rPr lang="pl-PL" sz="1600" dirty="0" smtClean="0">
                <a:solidFill>
                  <a:schemeClr val="tx1"/>
                </a:solidFill>
              </a:rPr>
              <a:t>w bydgoskich firmach, wielkość utrzymująca się na podobnym poziomie</a:t>
            </a:r>
          </a:p>
          <a:p>
            <a:pPr marL="539750" indent="-539750"/>
            <a:endParaRPr lang="pl-PL" sz="1600" dirty="0">
              <a:solidFill>
                <a:schemeClr val="tx1"/>
              </a:solidFill>
            </a:endParaRPr>
          </a:p>
          <a:p>
            <a:pPr marL="539750" indent="-539750"/>
            <a:r>
              <a:rPr lang="pl-PL" sz="1600" dirty="0" smtClean="0">
                <a:solidFill>
                  <a:schemeClr val="tx1"/>
                </a:solidFill>
              </a:rPr>
              <a:t>163 </a:t>
            </a:r>
            <a:r>
              <a:rPr lang="pl-PL" sz="1600" dirty="0">
                <a:solidFill>
                  <a:schemeClr val="tx1"/>
                </a:solidFill>
              </a:rPr>
              <a:t>podmioty </a:t>
            </a:r>
            <a:r>
              <a:rPr lang="pl-PL" sz="1600" dirty="0" smtClean="0">
                <a:solidFill>
                  <a:schemeClr val="tx1"/>
                </a:solidFill>
              </a:rPr>
              <a:t>w Bydgoskim Klastrze Przemysłowym </a:t>
            </a:r>
            <a:r>
              <a:rPr lang="pl-PL" sz="1600" dirty="0">
                <a:solidFill>
                  <a:schemeClr val="tx1"/>
                </a:solidFill>
              </a:rPr>
              <a:t>Dolina </a:t>
            </a:r>
            <a:r>
              <a:rPr lang="pl-PL" sz="1600" dirty="0" smtClean="0">
                <a:solidFill>
                  <a:schemeClr val="tx1"/>
                </a:solidFill>
              </a:rPr>
              <a:t>Narzędziowa, jedyny </a:t>
            </a:r>
            <a:r>
              <a:rPr lang="pl-PL" sz="1600" dirty="0">
                <a:solidFill>
                  <a:schemeClr val="tx1"/>
                </a:solidFill>
              </a:rPr>
              <a:t>w regionie </a:t>
            </a:r>
            <a:r>
              <a:rPr lang="pl-PL" sz="1600" dirty="0" smtClean="0">
                <a:solidFill>
                  <a:schemeClr val="tx1"/>
                </a:solidFill>
              </a:rPr>
              <a:t>Krajowy Klaster Kluczowy </a:t>
            </a: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Utworzenie Regionalnego Biura Handlowego </a:t>
            </a:r>
            <a:r>
              <a:rPr lang="pl-PL" sz="1600" dirty="0">
                <a:solidFill>
                  <a:schemeClr val="tx1"/>
                </a:solidFill>
              </a:rPr>
              <a:t>Polskiej Agencji Inwestycji i </a:t>
            </a:r>
            <a:r>
              <a:rPr lang="pl-PL" sz="1600" dirty="0" smtClean="0">
                <a:solidFill>
                  <a:schemeClr val="tx1"/>
                </a:solidFill>
              </a:rPr>
              <a:t>Handlu (na terenie BPPT)</a:t>
            </a:r>
            <a:endParaRPr lang="pl-PL" sz="1600" dirty="0">
              <a:solidFill>
                <a:schemeClr val="tx1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342607" y="4953440"/>
            <a:ext cx="9483634" cy="7593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600" b="1" dirty="0" smtClean="0">
                <a:solidFill>
                  <a:schemeClr val="tx1"/>
                </a:solidFill>
              </a:rPr>
              <a:t>Bydgoszcz po raz trzeci znalazła </a:t>
            </a:r>
            <a:r>
              <a:rPr lang="pl-PL" sz="1600" b="1" dirty="0">
                <a:solidFill>
                  <a:schemeClr val="tx1"/>
                </a:solidFill>
              </a:rPr>
              <a:t>się w pierwszej dziesiątce </a:t>
            </a:r>
            <a:r>
              <a:rPr lang="pl-PL" sz="1600" b="1" dirty="0" smtClean="0">
                <a:solidFill>
                  <a:schemeClr val="tx1"/>
                </a:solidFill>
              </a:rPr>
              <a:t>europejskich </a:t>
            </a:r>
            <a:r>
              <a:rPr lang="pl-PL" sz="1600" b="1" dirty="0">
                <a:solidFill>
                  <a:schemeClr val="tx1"/>
                </a:solidFill>
              </a:rPr>
              <a:t>miast i regionów przyszłości </a:t>
            </a:r>
            <a:r>
              <a:rPr lang="pl-PL" sz="1600" b="1" dirty="0" smtClean="0">
                <a:solidFill>
                  <a:schemeClr val="tx1"/>
                </a:solidFill>
              </a:rPr>
              <a:t>wiodących pod </a:t>
            </a:r>
            <a:r>
              <a:rPr lang="pl-PL" sz="1600" b="1" dirty="0">
                <a:solidFill>
                  <a:schemeClr val="tx1"/>
                </a:solidFill>
              </a:rPr>
              <a:t>względem gospodarczym </a:t>
            </a:r>
            <a:r>
              <a:rPr lang="pl-PL" sz="1600" b="1" dirty="0" smtClean="0">
                <a:solidFill>
                  <a:schemeClr val="tx1"/>
                </a:solidFill>
              </a:rPr>
              <a:t>i </a:t>
            </a:r>
            <a:r>
              <a:rPr lang="pl-PL" sz="1600" b="1" dirty="0">
                <a:solidFill>
                  <a:schemeClr val="tx1"/>
                </a:solidFill>
              </a:rPr>
              <a:t>biznesowym </a:t>
            </a:r>
            <a:r>
              <a:rPr lang="pl-PL" sz="1600" b="1" dirty="0" smtClean="0">
                <a:solidFill>
                  <a:schemeClr val="tx1"/>
                </a:solidFill>
              </a:rPr>
              <a:t>/portal </a:t>
            </a:r>
            <a:r>
              <a:rPr lang="pl-PL" sz="1600" b="1" dirty="0">
                <a:solidFill>
                  <a:schemeClr val="tx1"/>
                </a:solidFill>
              </a:rPr>
              <a:t>internetowy należący do grupy </a:t>
            </a:r>
            <a:r>
              <a:rPr lang="pl-PL" sz="1600" b="1" dirty="0" smtClean="0">
                <a:solidFill>
                  <a:schemeClr val="tx1"/>
                </a:solidFill>
              </a:rPr>
              <a:t>Financial Times/</a:t>
            </a:r>
            <a:endParaRPr lang="pl-PL" sz="1600" b="1" dirty="0">
              <a:solidFill>
                <a:schemeClr val="tx1"/>
              </a:solidFill>
            </a:endParaRPr>
          </a:p>
        </p:txBody>
      </p:sp>
      <p:sp>
        <p:nvSpPr>
          <p:cNvPr id="2" name="AutoShape 4" descr="4 863 300+ zbiorów zdjęć, fotografii i beztantiemowych obrazów z kategorii Ikony  Biznesowe - i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LineDraw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14127">
            <a:off x="257114" y="3825441"/>
            <a:ext cx="1623560" cy="162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04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187883" y="133675"/>
            <a:ext cx="53015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ROZWÓJ MIASTA, PRZEDSIĘBIORCZOŚĆ I NAUKA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331409" y="648978"/>
            <a:ext cx="6747817" cy="35493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Bydgoskie uczelnie</a:t>
            </a:r>
            <a:endParaRPr lang="pl-PL" sz="1600" b="1" dirty="0">
              <a:solidFill>
                <a:schemeClr val="tx1"/>
              </a:solidFill>
            </a:endParaRPr>
          </a:p>
          <a:p>
            <a:pPr marL="539750" indent="-539750">
              <a:spcBef>
                <a:spcPts val="3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4 uczelnie publiczne, 5 niepublicznych</a:t>
            </a:r>
          </a:p>
          <a:p>
            <a:pPr marL="539750" indent="-539750">
              <a:spcBef>
                <a:spcPts val="3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31,8 tys. studentów </a:t>
            </a:r>
            <a:r>
              <a:rPr lang="pl-PL" sz="1600" dirty="0" smtClean="0">
                <a:solidFill>
                  <a:schemeClr val="tx1"/>
                </a:solidFill>
              </a:rPr>
              <a:t>– najwięcej (7,3 tys.) na UKW</a:t>
            </a:r>
          </a:p>
          <a:p>
            <a:pPr marL="361950" indent="-361950"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33 </a:t>
            </a:r>
            <a:r>
              <a:rPr lang="pl-PL" sz="1600" dirty="0">
                <a:solidFill>
                  <a:schemeClr val="tx1"/>
                </a:solidFill>
              </a:rPr>
              <a:t>dyscypliny </a:t>
            </a:r>
            <a:r>
              <a:rPr lang="pl-PL" sz="1600" dirty="0" smtClean="0">
                <a:solidFill>
                  <a:schemeClr val="tx1"/>
                </a:solidFill>
              </a:rPr>
              <a:t>naukowe z kategorią co </a:t>
            </a:r>
            <a:r>
              <a:rPr lang="pl-PL" sz="1600" dirty="0">
                <a:solidFill>
                  <a:schemeClr val="tx1"/>
                </a:solidFill>
              </a:rPr>
              <a:t>najmniej </a:t>
            </a:r>
            <a:r>
              <a:rPr lang="pl-PL" sz="1600" dirty="0" smtClean="0">
                <a:solidFill>
                  <a:schemeClr val="tx1"/>
                </a:solidFill>
              </a:rPr>
              <a:t>B+ (pow. standardu = </a:t>
            </a:r>
            <a:r>
              <a:rPr lang="pl-PL" sz="1600" dirty="0">
                <a:solidFill>
                  <a:schemeClr val="tx1"/>
                </a:solidFill>
              </a:rPr>
              <a:t>samodzielność </a:t>
            </a:r>
            <a:r>
              <a:rPr lang="pl-PL" sz="1600" dirty="0" smtClean="0">
                <a:solidFill>
                  <a:schemeClr val="tx1"/>
                </a:solidFill>
              </a:rPr>
              <a:t>akademicka, doktoryzowanie</a:t>
            </a:r>
            <a:r>
              <a:rPr lang="pl-PL" sz="1600" dirty="0">
                <a:solidFill>
                  <a:schemeClr val="tx1"/>
                </a:solidFill>
              </a:rPr>
              <a:t>)</a:t>
            </a:r>
            <a:endParaRPr lang="pl-PL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Kategorię, A (</a:t>
            </a:r>
            <a:r>
              <a:rPr lang="pl-PL" sz="1600" dirty="0" err="1" smtClean="0">
                <a:solidFill>
                  <a:schemeClr val="tx1"/>
                </a:solidFill>
              </a:rPr>
              <a:t>bdb</a:t>
            </a:r>
            <a:r>
              <a:rPr lang="pl-PL" sz="1600" dirty="0" smtClean="0">
                <a:solidFill>
                  <a:schemeClr val="tx1"/>
                </a:solidFill>
              </a:rPr>
              <a:t>) posiadały: UKW </a:t>
            </a:r>
            <a:r>
              <a:rPr lang="pl-PL" sz="1600" dirty="0">
                <a:solidFill>
                  <a:schemeClr val="tx1"/>
                </a:solidFill>
              </a:rPr>
              <a:t>– nauki o kulturze i </a:t>
            </a:r>
            <a:r>
              <a:rPr lang="pl-PL" sz="1600" dirty="0" smtClean="0">
                <a:solidFill>
                  <a:schemeClr val="tx1"/>
                </a:solidFill>
              </a:rPr>
              <a:t>religii oraz o </a:t>
            </a:r>
            <a:r>
              <a:rPr lang="pl-PL" sz="1600" dirty="0">
                <a:solidFill>
                  <a:schemeClr val="tx1"/>
                </a:solidFill>
              </a:rPr>
              <a:t>polityce </a:t>
            </a:r>
            <a:r>
              <a:rPr lang="pl-PL" sz="1600" dirty="0" smtClean="0">
                <a:solidFill>
                  <a:schemeClr val="tx1"/>
                </a:solidFill>
              </a:rPr>
              <a:t/>
            </a:r>
            <a:br>
              <a:rPr lang="pl-PL" sz="1600" dirty="0" smtClean="0">
                <a:solidFill>
                  <a:schemeClr val="tx1"/>
                </a:solidFill>
              </a:rPr>
            </a:br>
            <a:r>
              <a:rPr lang="pl-PL" sz="1600" dirty="0" smtClean="0">
                <a:solidFill>
                  <a:schemeClr val="tx1"/>
                </a:solidFill>
              </a:rPr>
              <a:t>i administracji, </a:t>
            </a:r>
            <a:r>
              <a:rPr lang="pl-PL" sz="1600" dirty="0">
                <a:solidFill>
                  <a:schemeClr val="tx1"/>
                </a:solidFill>
              </a:rPr>
              <a:t>literaturoznawstwo; </a:t>
            </a:r>
            <a:r>
              <a:rPr lang="pl-PL" sz="1600" dirty="0" smtClean="0">
                <a:solidFill>
                  <a:schemeClr val="tx1"/>
                </a:solidFill>
              </a:rPr>
              <a:t>PBŚ – </a:t>
            </a:r>
            <a:r>
              <a:rPr lang="pl-PL" sz="1600" dirty="0">
                <a:solidFill>
                  <a:schemeClr val="tx1"/>
                </a:solidFill>
              </a:rPr>
              <a:t>rolnictwo i ogrodnictwo, zootechnika i </a:t>
            </a:r>
            <a:r>
              <a:rPr lang="pl-PL" sz="1600" dirty="0" smtClean="0">
                <a:solidFill>
                  <a:schemeClr val="tx1"/>
                </a:solidFill>
              </a:rPr>
              <a:t>rybactwo, </a:t>
            </a:r>
            <a:r>
              <a:rPr lang="pl-PL" sz="1600" dirty="0">
                <a:solidFill>
                  <a:schemeClr val="tx1"/>
                </a:solidFill>
              </a:rPr>
              <a:t>nauki chemiczne; </a:t>
            </a:r>
            <a:r>
              <a:rPr lang="pl-PL" sz="1600" dirty="0" smtClean="0">
                <a:solidFill>
                  <a:schemeClr val="tx1"/>
                </a:solidFill>
              </a:rPr>
              <a:t>Akademia Muzyczna </a:t>
            </a:r>
            <a:r>
              <a:rPr lang="pl-PL" sz="1600" dirty="0">
                <a:solidFill>
                  <a:schemeClr val="tx1"/>
                </a:solidFill>
              </a:rPr>
              <a:t>– sztuki </a:t>
            </a:r>
            <a:r>
              <a:rPr lang="pl-PL" sz="1600" dirty="0" smtClean="0">
                <a:solidFill>
                  <a:schemeClr val="tx1"/>
                </a:solidFill>
              </a:rPr>
              <a:t>muzyczne</a:t>
            </a: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Nowe kier. </a:t>
            </a:r>
            <a:r>
              <a:rPr lang="pl-PL" sz="1600" dirty="0">
                <a:solidFill>
                  <a:schemeClr val="tx1"/>
                </a:solidFill>
              </a:rPr>
              <a:t>i </a:t>
            </a:r>
            <a:r>
              <a:rPr lang="pl-PL" sz="1600" dirty="0" smtClean="0">
                <a:solidFill>
                  <a:schemeClr val="tx1"/>
                </a:solidFill>
              </a:rPr>
              <a:t>specjalności, m.in</a:t>
            </a:r>
            <a:r>
              <a:rPr lang="pl-PL" sz="1600" dirty="0">
                <a:solidFill>
                  <a:schemeClr val="tx1"/>
                </a:solidFill>
              </a:rPr>
              <a:t>.: komunikacja wizualna i media cyfrowe, </a:t>
            </a:r>
            <a:r>
              <a:rPr lang="pl-PL" sz="1600" dirty="0" err="1">
                <a:solidFill>
                  <a:schemeClr val="tx1"/>
                </a:solidFill>
              </a:rPr>
              <a:t>cyberbezpieczeństwo</a:t>
            </a:r>
            <a:r>
              <a:rPr lang="pl-PL" sz="1600" dirty="0">
                <a:solidFill>
                  <a:schemeClr val="tx1"/>
                </a:solidFill>
              </a:rPr>
              <a:t> i </a:t>
            </a:r>
            <a:r>
              <a:rPr lang="pl-PL" sz="1600" dirty="0" smtClean="0">
                <a:solidFill>
                  <a:schemeClr val="tx1"/>
                </a:solidFill>
              </a:rPr>
              <a:t>teleinformatyka, elektrotechnika</a:t>
            </a:r>
            <a:r>
              <a:rPr lang="pl-PL" sz="1600" dirty="0">
                <a:solidFill>
                  <a:schemeClr val="tx1"/>
                </a:solidFill>
              </a:rPr>
              <a:t>, rozwój osobisty i kariera zawodowa </a:t>
            </a:r>
            <a:r>
              <a:rPr lang="pl-PL" sz="1600" b="1" dirty="0">
                <a:solidFill>
                  <a:schemeClr val="tx1"/>
                </a:solidFill>
              </a:rPr>
              <a:t>z </a:t>
            </a:r>
            <a:r>
              <a:rPr lang="pl-PL" sz="1600" b="1" dirty="0" smtClean="0">
                <a:solidFill>
                  <a:schemeClr val="tx1"/>
                </a:solidFill>
              </a:rPr>
              <a:t>AI </a:t>
            </a:r>
            <a:r>
              <a:rPr lang="pl-PL" sz="1600" dirty="0" smtClean="0">
                <a:solidFill>
                  <a:schemeClr val="tx1"/>
                </a:solidFill>
              </a:rPr>
              <a:t>(UKW), </a:t>
            </a:r>
            <a:r>
              <a:rPr lang="pl-PL" sz="1600" dirty="0">
                <a:solidFill>
                  <a:schemeClr val="tx1"/>
                </a:solidFill>
              </a:rPr>
              <a:t>pielęgniarstwo, </a:t>
            </a:r>
            <a:r>
              <a:rPr lang="pl-PL" sz="1600" dirty="0" smtClean="0">
                <a:solidFill>
                  <a:schemeClr val="tx1"/>
                </a:solidFill>
              </a:rPr>
              <a:t>zarządzanie </a:t>
            </a:r>
            <a:r>
              <a:rPr lang="pl-PL" sz="1600" dirty="0">
                <a:solidFill>
                  <a:schemeClr val="tx1"/>
                </a:solidFill>
              </a:rPr>
              <a:t>zasobami ludzkimi i coaching z AI, </a:t>
            </a:r>
            <a:r>
              <a:rPr lang="pl-PL" sz="1600" dirty="0" smtClean="0">
                <a:solidFill>
                  <a:schemeClr val="tx1"/>
                </a:solidFill>
              </a:rPr>
              <a:t>prawo, </a:t>
            </a:r>
            <a:r>
              <a:rPr lang="pl-PL" sz="1600" dirty="0">
                <a:solidFill>
                  <a:schemeClr val="tx1"/>
                </a:solidFill>
              </a:rPr>
              <a:t>studia </a:t>
            </a:r>
            <a:r>
              <a:rPr lang="pl-PL" sz="1600" dirty="0" smtClean="0">
                <a:solidFill>
                  <a:schemeClr val="tx1"/>
                </a:solidFill>
              </a:rPr>
              <a:t>wschodnie, </a:t>
            </a:r>
            <a:r>
              <a:rPr lang="pl-PL" sz="1600" b="1" dirty="0" smtClean="0">
                <a:solidFill>
                  <a:schemeClr val="tx1"/>
                </a:solidFill>
              </a:rPr>
              <a:t>zielarstwo</a:t>
            </a:r>
            <a:r>
              <a:rPr lang="pl-PL" sz="1600" dirty="0" smtClean="0">
                <a:solidFill>
                  <a:schemeClr val="tx1"/>
                </a:solidFill>
              </a:rPr>
              <a:t> </a:t>
            </a:r>
            <a:r>
              <a:rPr lang="pl-PL" sz="1600" dirty="0">
                <a:solidFill>
                  <a:schemeClr val="tx1"/>
                </a:solidFill>
              </a:rPr>
              <a:t>i </a:t>
            </a:r>
            <a:r>
              <a:rPr lang="pl-PL" sz="1600" dirty="0" smtClean="0">
                <a:solidFill>
                  <a:schemeClr val="tx1"/>
                </a:solidFill>
              </a:rPr>
              <a:t>fitoterapia (PBŚ)</a:t>
            </a:r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4043026"/>
              </p:ext>
            </p:extLst>
          </p:nvPr>
        </p:nvGraphicFramePr>
        <p:xfrm>
          <a:off x="7266405" y="1082119"/>
          <a:ext cx="4208690" cy="3742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rostokąt 5"/>
          <p:cNvSpPr/>
          <p:nvPr/>
        </p:nvSpPr>
        <p:spPr>
          <a:xfrm>
            <a:off x="786292" y="4519750"/>
            <a:ext cx="5144246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W prestiżowym </a:t>
            </a:r>
            <a:r>
              <a:rPr lang="pl-PL" sz="1600" b="1" dirty="0">
                <a:solidFill>
                  <a:schemeClr val="tx1"/>
                </a:solidFill>
              </a:rPr>
              <a:t>rankingu </a:t>
            </a:r>
            <a:r>
              <a:rPr lang="pl-PL" sz="1600" b="1" dirty="0" err="1">
                <a:solidFill>
                  <a:schemeClr val="tx1"/>
                </a:solidFill>
              </a:rPr>
              <a:t>World’s</a:t>
            </a:r>
            <a:r>
              <a:rPr lang="pl-PL" sz="1600" b="1" dirty="0">
                <a:solidFill>
                  <a:schemeClr val="tx1"/>
                </a:solidFill>
              </a:rPr>
              <a:t> Top 2% </a:t>
            </a:r>
            <a:r>
              <a:rPr lang="pl-PL" sz="1600" b="1" dirty="0" err="1">
                <a:solidFill>
                  <a:schemeClr val="tx1"/>
                </a:solidFill>
              </a:rPr>
              <a:t>Scientists</a:t>
            </a:r>
            <a:r>
              <a:rPr lang="pl-PL" sz="1600" b="1" dirty="0">
                <a:solidFill>
                  <a:schemeClr val="tx1"/>
                </a:solidFill>
              </a:rPr>
              <a:t> </a:t>
            </a:r>
            <a:r>
              <a:rPr lang="pl-PL" sz="1600" b="1" dirty="0" smtClean="0">
                <a:solidFill>
                  <a:schemeClr val="tx1"/>
                </a:solidFill>
              </a:rPr>
              <a:t>2024 znalazło </a:t>
            </a:r>
            <a:r>
              <a:rPr lang="pl-PL" sz="1600" b="1" dirty="0">
                <a:solidFill>
                  <a:schemeClr val="tx1"/>
                </a:solidFill>
              </a:rPr>
              <a:t>się ośmioro naukowców </a:t>
            </a:r>
            <a:r>
              <a:rPr lang="pl-PL" sz="1600" b="1" dirty="0" smtClean="0">
                <a:solidFill>
                  <a:schemeClr val="tx1"/>
                </a:solidFill>
              </a:rPr>
              <a:t>z PBŚ oraz </a:t>
            </a:r>
            <a:r>
              <a:rPr lang="pl-PL" sz="1600" b="1" dirty="0">
                <a:solidFill>
                  <a:schemeClr val="tx1"/>
                </a:solidFill>
              </a:rPr>
              <a:t>troje z </a:t>
            </a:r>
            <a:r>
              <a:rPr lang="pl-PL" sz="1600" b="1" dirty="0" smtClean="0">
                <a:solidFill>
                  <a:schemeClr val="tx1"/>
                </a:solidFill>
              </a:rPr>
              <a:t>UKW</a:t>
            </a:r>
            <a:endParaRPr lang="pl-PL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73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937933" y="133675"/>
            <a:ext cx="38014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SAMORZĄDNOŚĆ I PARTYCYPACJA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1392953" y="572489"/>
            <a:ext cx="9399046" cy="11661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Rady Osiedli</a:t>
            </a:r>
          </a:p>
          <a:p>
            <a:pPr algn="just"/>
            <a:r>
              <a:rPr lang="pl-PL" sz="1600" dirty="0" smtClean="0">
                <a:solidFill>
                  <a:schemeClr val="tx1"/>
                </a:solidFill>
              </a:rPr>
              <a:t>Wybory do 22 Rad Osiedli (na 7 osiedlach w 24 r.) - wszystkie RO ukonstytuowały się do końca listopada 25 r.</a:t>
            </a:r>
          </a:p>
          <a:p>
            <a:pPr algn="just"/>
            <a:endParaRPr lang="pl-PL" sz="1600" dirty="0" smtClean="0">
              <a:solidFill>
                <a:schemeClr val="tx1"/>
              </a:solidFill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1400002" y="2132776"/>
            <a:ext cx="9391996" cy="3609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2925" indent="-542925"/>
            <a:r>
              <a:rPr lang="pl-PL" sz="1600" b="1" dirty="0" smtClean="0">
                <a:solidFill>
                  <a:schemeClr val="tx1"/>
                </a:solidFill>
              </a:rPr>
              <a:t>Bydgoski Budżet Obywatelski</a:t>
            </a:r>
          </a:p>
          <a:p>
            <a:pPr marL="627063" indent="-627063"/>
            <a:r>
              <a:rPr lang="pl-PL" sz="16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18 269 osób głosowało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oddano 56 827 głosów, o 37,1 % mniej niż w 24 r. (uszczelnienie systemu) </a:t>
            </a:r>
          </a:p>
          <a:p>
            <a:r>
              <a:rPr lang="pl-PL" sz="16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58 projektów zrealizowanych</a:t>
            </a:r>
          </a:p>
          <a:p>
            <a:endParaRPr lang="pl-PL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l-PL" sz="1600" b="1" dirty="0" smtClean="0">
                <a:solidFill>
                  <a:schemeClr val="tx1"/>
                </a:solidFill>
              </a:rPr>
              <a:t>Program Inicjatyw Lokalnych 25/75 </a:t>
            </a:r>
          </a:p>
          <a:p>
            <a:pPr marL="269875" indent="-269875"/>
            <a:r>
              <a:rPr lang="pl-PL" sz="1600" b="1" dirty="0" smtClean="0">
                <a:solidFill>
                  <a:schemeClr val="tx1"/>
                </a:solidFill>
              </a:rPr>
              <a:t>18 postępowań </a:t>
            </a:r>
            <a:r>
              <a:rPr lang="pl-PL" sz="1600" dirty="0" smtClean="0">
                <a:solidFill>
                  <a:schemeClr val="tx1"/>
                </a:solidFill>
              </a:rPr>
              <a:t>administracyjnych dla zadań zgłoszonych przez mieszkańców </a:t>
            </a:r>
          </a:p>
          <a:p>
            <a:r>
              <a:rPr lang="pl-PL" sz="1600" b="1" dirty="0" smtClean="0">
                <a:solidFill>
                  <a:schemeClr val="tx1"/>
                </a:solidFill>
              </a:rPr>
              <a:t>3 zakończone inwestycje</a:t>
            </a:r>
            <a:r>
              <a:rPr lang="pl-PL" sz="1600" dirty="0" smtClean="0">
                <a:solidFill>
                  <a:schemeClr val="tx1"/>
                </a:solidFill>
              </a:rPr>
              <a:t>: sięgacz ul. Sztumskiej, ul. Potulicka, ul. Bocheńskiego</a:t>
            </a:r>
          </a:p>
          <a:p>
            <a:pPr>
              <a:spcBef>
                <a:spcPts val="6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Aplikacja </a:t>
            </a:r>
            <a:r>
              <a:rPr lang="pl-PL" sz="1600" b="1" i="1" dirty="0" smtClean="0">
                <a:solidFill>
                  <a:schemeClr val="tx1"/>
                </a:solidFill>
              </a:rPr>
              <a:t>Dbamy o Bydgoszcz</a:t>
            </a:r>
          </a:p>
          <a:p>
            <a:r>
              <a:rPr lang="pl-PL" sz="1600" dirty="0" smtClean="0">
                <a:solidFill>
                  <a:schemeClr val="tx1"/>
                </a:solidFill>
              </a:rPr>
              <a:t>29 899 zgłoszeń (o 2 411 mniej niż rok wcześniej), </a:t>
            </a:r>
            <a:r>
              <a:rPr lang="pl-PL" sz="1600" b="1" dirty="0" smtClean="0">
                <a:solidFill>
                  <a:schemeClr val="tx1"/>
                </a:solidFill>
              </a:rPr>
              <a:t>średnio 82 zgłoszenia dziennie</a:t>
            </a:r>
            <a:endParaRPr lang="pl-PL" sz="1600" dirty="0" smtClean="0">
              <a:solidFill>
                <a:schemeClr val="tx1"/>
              </a:solidFill>
            </a:endParaRPr>
          </a:p>
          <a:p>
            <a:r>
              <a:rPr lang="pl-PL" sz="1600" dirty="0" smtClean="0">
                <a:solidFill>
                  <a:schemeClr val="tx1"/>
                </a:solidFill>
              </a:rPr>
              <a:t>  77,9 % zrealizowanych zgłoszeń </a:t>
            </a:r>
            <a:r>
              <a:rPr lang="pl-PL" sz="1600" dirty="0">
                <a:solidFill>
                  <a:schemeClr val="tx1"/>
                </a:solidFill>
              </a:rPr>
              <a:t>(</a:t>
            </a:r>
            <a:r>
              <a:rPr lang="pl-PL" sz="1600" dirty="0" smtClean="0">
                <a:solidFill>
                  <a:schemeClr val="tx1"/>
                </a:solidFill>
              </a:rPr>
              <a:t>sprawy załatwione)</a:t>
            </a:r>
          </a:p>
          <a:p>
            <a:r>
              <a:rPr lang="pl-PL" sz="1600" dirty="0" smtClean="0">
                <a:solidFill>
                  <a:schemeClr val="tx1"/>
                </a:solidFill>
              </a:rPr>
              <a:t>  27,4 % zgłoszeń dotyczyło nieprawidłowo zaparkowanych pojazdów</a:t>
            </a:r>
          </a:p>
          <a:p>
            <a:pPr marL="357188" indent="-357188">
              <a:spcBef>
                <a:spcPts val="6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688 </a:t>
            </a:r>
            <a:r>
              <a:rPr lang="pl-PL" sz="1600" b="1" dirty="0">
                <a:solidFill>
                  <a:schemeClr val="tx1"/>
                </a:solidFill>
              </a:rPr>
              <a:t>wniosków o udostępnienie informacji </a:t>
            </a:r>
            <a:r>
              <a:rPr lang="pl-PL" sz="1600" b="1" dirty="0" smtClean="0">
                <a:solidFill>
                  <a:schemeClr val="tx1"/>
                </a:solidFill>
              </a:rPr>
              <a:t>publicznej</a:t>
            </a:r>
            <a:r>
              <a:rPr lang="pl-PL" sz="1600" dirty="0">
                <a:solidFill>
                  <a:schemeClr val="tx1"/>
                </a:solidFill>
              </a:rPr>
              <a:t>, </a:t>
            </a:r>
            <a:r>
              <a:rPr lang="pl-PL" sz="1600" dirty="0" smtClean="0">
                <a:solidFill>
                  <a:schemeClr val="tx1"/>
                </a:solidFill>
              </a:rPr>
              <a:t>wzrost </a:t>
            </a:r>
            <a:r>
              <a:rPr lang="pl-PL" sz="1600" dirty="0">
                <a:solidFill>
                  <a:schemeClr val="tx1"/>
                </a:solidFill>
              </a:rPr>
              <a:t>o 115 wniosków </a:t>
            </a:r>
            <a:endParaRPr lang="pl-PL" sz="1600" dirty="0" smtClean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24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811914" y="133675"/>
            <a:ext cx="60534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A4DE"/>
                </a:solidFill>
              </a:rPr>
              <a:t>GOSPODARKA KOMUNALNA I OCHRONA ŚRODOWISKA</a:t>
            </a:r>
            <a:endParaRPr lang="pl-PL" sz="2000" b="1" dirty="0">
              <a:solidFill>
                <a:srgbClr val="00A4D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514527" y="556710"/>
            <a:ext cx="4553862" cy="1153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Mieszkania w Bydgoszczy</a:t>
            </a:r>
            <a:endParaRPr lang="pl-PL" sz="1600" b="1" dirty="0">
              <a:solidFill>
                <a:schemeClr val="tx1"/>
              </a:solidFill>
            </a:endParaRPr>
          </a:p>
          <a:p>
            <a:pPr>
              <a:spcBef>
                <a:spcPts val="300"/>
              </a:spcBef>
            </a:pPr>
            <a:r>
              <a:rPr lang="pl-PL" sz="1600" b="1" dirty="0">
                <a:solidFill>
                  <a:schemeClr val="tx1"/>
                </a:solidFill>
              </a:rPr>
              <a:t>161 tys. mieszkań</a:t>
            </a:r>
          </a:p>
          <a:p>
            <a:pPr marL="622300" indent="-622300"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11,7 % powierzchni miasta to </a:t>
            </a:r>
            <a:r>
              <a:rPr lang="pl-PL" sz="1600" dirty="0">
                <a:solidFill>
                  <a:schemeClr val="tx1"/>
                </a:solidFill>
              </a:rPr>
              <a:t>tereny </a:t>
            </a:r>
            <a:r>
              <a:rPr lang="pl-PL" sz="1600" dirty="0" smtClean="0">
                <a:solidFill>
                  <a:schemeClr val="tx1"/>
                </a:solidFill>
              </a:rPr>
              <a:t>mieszkaniowe</a:t>
            </a:r>
            <a:endParaRPr lang="pl-PL" sz="1600" dirty="0">
              <a:solidFill>
                <a:schemeClr val="tx1"/>
              </a:solidFill>
            </a:endParaRPr>
          </a:p>
          <a:p>
            <a:pPr marL="622300" indent="-622300">
              <a:spcBef>
                <a:spcPts val="300"/>
              </a:spcBef>
            </a:pPr>
            <a:r>
              <a:rPr lang="pl-PL" sz="1600" dirty="0">
                <a:solidFill>
                  <a:schemeClr val="tx1"/>
                </a:solidFill>
              </a:rPr>
              <a:t>1 178 mieszkań oddanych do </a:t>
            </a:r>
            <a:r>
              <a:rPr lang="pl-PL" sz="1600" dirty="0" smtClean="0">
                <a:solidFill>
                  <a:schemeClr val="tx1"/>
                </a:solidFill>
              </a:rPr>
              <a:t>użytku (24 r. – 1 513) </a:t>
            </a:r>
            <a:endParaRPr lang="pl-PL" sz="1600" dirty="0">
              <a:solidFill>
                <a:schemeClr val="tx1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5774019" y="533786"/>
            <a:ext cx="5913119" cy="11763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Mieszkania </a:t>
            </a:r>
            <a:r>
              <a:rPr lang="pl-PL" sz="1600" b="1" dirty="0" err="1" smtClean="0">
                <a:solidFill>
                  <a:schemeClr val="tx1"/>
                </a:solidFill>
              </a:rPr>
              <a:t>BTBS</a:t>
            </a:r>
            <a:endParaRPr lang="pl-PL" sz="1600" b="1" dirty="0">
              <a:solidFill>
                <a:schemeClr val="tx1"/>
              </a:solidFill>
            </a:endParaRPr>
          </a:p>
          <a:p>
            <a:pPr>
              <a:spcBef>
                <a:spcPts val="3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1 463 mieszkania</a:t>
            </a:r>
            <a:endParaRPr lang="pl-PL" sz="1600" b="1" dirty="0">
              <a:solidFill>
                <a:schemeClr val="tx1"/>
              </a:solidFill>
            </a:endParaRPr>
          </a:p>
          <a:p>
            <a:pPr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4 230 osób oczekujących na mieszkanie, wzrost o 241 osób </a:t>
            </a:r>
          </a:p>
          <a:p>
            <a:pPr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195 mieszkań w budowie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2704011" y="1887928"/>
            <a:ext cx="8578414" cy="17025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Zasób komunalny</a:t>
            </a:r>
            <a:endParaRPr lang="pl-PL" sz="1600" dirty="0" smtClean="0"/>
          </a:p>
          <a:p>
            <a:pPr marL="542925" indent="-542925">
              <a:spcBef>
                <a:spcPts val="3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8 812 lokali</a:t>
            </a:r>
            <a:r>
              <a:rPr lang="pl-PL" sz="1600" dirty="0" smtClean="0">
                <a:solidFill>
                  <a:schemeClr val="tx1"/>
                </a:solidFill>
              </a:rPr>
              <a:t>, o 310 mniej niż w 24 r.</a:t>
            </a:r>
          </a:p>
          <a:p>
            <a:pPr marL="542925" indent="-542925"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1 </a:t>
            </a:r>
            <a:r>
              <a:rPr lang="pl-PL" sz="1600" dirty="0">
                <a:solidFill>
                  <a:schemeClr val="tx1"/>
                </a:solidFill>
              </a:rPr>
              <a:t>185 oczekujących na lokale komunalne (o 102 osoby </a:t>
            </a:r>
            <a:r>
              <a:rPr lang="pl-PL" sz="1600" dirty="0" smtClean="0">
                <a:solidFill>
                  <a:schemeClr val="tx1"/>
                </a:solidFill>
              </a:rPr>
              <a:t>więcej)</a:t>
            </a:r>
            <a:endParaRPr lang="pl-PL" sz="1600" dirty="0">
              <a:solidFill>
                <a:schemeClr val="tx1"/>
              </a:solidFill>
            </a:endParaRPr>
          </a:p>
          <a:p>
            <a:pPr marL="539750" indent="-539750">
              <a:spcBef>
                <a:spcPts val="30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2 293 lokale niezamieszkałe, 80 % (1 838) z nich nie jest przeznaczonych do remontu ani wynajęcia (np. 263 lokali do sprzedaży, 1 068 w budynkach opróżnianych do zbycia)</a:t>
            </a:r>
          </a:p>
          <a:p>
            <a:pPr marL="542925" indent="-542925">
              <a:spcBef>
                <a:spcPts val="300"/>
              </a:spcBef>
            </a:pPr>
            <a:r>
              <a:rPr lang="pl-PL" sz="1600" kern="1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52,9 % stanowiły lokale </a:t>
            </a:r>
            <a:r>
              <a:rPr lang="pl-PL" sz="1600" kern="1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 </a:t>
            </a:r>
            <a:r>
              <a:rPr lang="pl-PL" sz="16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dobrym </a:t>
            </a:r>
            <a:r>
              <a:rPr lang="pl-PL" sz="1600" kern="1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standardzie - brak </a:t>
            </a:r>
            <a:r>
              <a:rPr lang="pl-PL" sz="16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podstaw do </a:t>
            </a:r>
            <a:r>
              <a:rPr lang="pl-PL" sz="1600" kern="1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zniżek technicznych (51,6% w 24 r.)</a:t>
            </a:r>
            <a:endParaRPr lang="pl-PL" sz="1600" dirty="0" smtClean="0">
              <a:solidFill>
                <a:schemeClr val="tx1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2299298" y="3915716"/>
            <a:ext cx="9387840" cy="22760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Zagospodarowanie przestrzenne</a:t>
            </a:r>
            <a:endParaRPr lang="pl-PL" sz="1600" dirty="0" smtClean="0"/>
          </a:p>
          <a:p>
            <a:pPr marL="542925" indent="-542925"/>
            <a:r>
              <a:rPr lang="pl-PL" sz="1600" dirty="0" smtClean="0">
                <a:solidFill>
                  <a:schemeClr val="tx1"/>
                </a:solidFill>
              </a:rPr>
              <a:t>Zmiany: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tx1"/>
                </a:solidFill>
              </a:rPr>
              <a:t>przybyło </a:t>
            </a:r>
            <a:r>
              <a:rPr lang="pl-PL" sz="1600" dirty="0">
                <a:solidFill>
                  <a:schemeClr val="tx1"/>
                </a:solidFill>
              </a:rPr>
              <a:t>13 ha terenów przemysłowych, 10 ha terenów mieszkaniowych oraz 7 ha terenów </a:t>
            </a:r>
            <a:r>
              <a:rPr lang="pl-PL" sz="1600" dirty="0" smtClean="0">
                <a:solidFill>
                  <a:schemeClr val="tx1"/>
                </a:solidFill>
              </a:rPr>
              <a:t>komunikacyjnych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tx1"/>
                </a:solidFill>
              </a:rPr>
              <a:t>u</a:t>
            </a:r>
            <a:r>
              <a:rPr lang="pl-PL" sz="1600" dirty="0" smtClean="0">
                <a:solidFill>
                  <a:schemeClr val="tx1"/>
                </a:solidFill>
              </a:rPr>
              <a:t>było </a:t>
            </a:r>
            <a:r>
              <a:rPr lang="pl-PL" sz="1600" dirty="0">
                <a:solidFill>
                  <a:schemeClr val="tx1"/>
                </a:solidFill>
              </a:rPr>
              <a:t>28 ha gruntów ornych i 3 ha gruntów </a:t>
            </a:r>
            <a:r>
              <a:rPr lang="pl-PL" sz="1600" dirty="0" smtClean="0">
                <a:solidFill>
                  <a:schemeClr val="tx1"/>
                </a:solidFill>
              </a:rPr>
              <a:t>leśnych</a:t>
            </a:r>
            <a:r>
              <a:rPr lang="pl-PL" sz="1600" dirty="0">
                <a:solidFill>
                  <a:schemeClr val="tx1"/>
                </a:solidFill>
              </a:rPr>
              <a:t> </a:t>
            </a:r>
            <a:endParaRPr lang="pl-PL" sz="1600" dirty="0" smtClean="0">
              <a:solidFill>
                <a:schemeClr val="tx1"/>
              </a:solidFill>
            </a:endParaRPr>
          </a:p>
          <a:p>
            <a:endParaRPr lang="pl-PL" sz="1600" dirty="0" smtClean="0">
              <a:solidFill>
                <a:schemeClr val="tx1"/>
              </a:solidFill>
            </a:endParaRPr>
          </a:p>
          <a:p>
            <a:r>
              <a:rPr lang="pl-PL" sz="1600" dirty="0" smtClean="0">
                <a:solidFill>
                  <a:schemeClr val="tx1"/>
                </a:solidFill>
              </a:rPr>
              <a:t>Miejscowe plany zagospodarowania przestrzennego: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tx1"/>
                </a:solidFill>
              </a:rPr>
              <a:t>10 uchwalono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tx1"/>
                </a:solidFill>
              </a:rPr>
              <a:t>19 w </a:t>
            </a:r>
            <a:r>
              <a:rPr lang="pl-PL" sz="1600" dirty="0">
                <a:solidFill>
                  <a:schemeClr val="tx1"/>
                </a:solidFill>
              </a:rPr>
              <a:t>trakcie </a:t>
            </a:r>
            <a:r>
              <a:rPr lang="pl-PL" sz="1600" dirty="0" smtClean="0">
                <a:solidFill>
                  <a:schemeClr val="tx1"/>
                </a:solidFill>
              </a:rPr>
              <a:t>opracowywania</a:t>
            </a:r>
            <a:endParaRPr lang="pl-PL" sz="1600" dirty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tx1"/>
                </a:solidFill>
              </a:rPr>
              <a:t>udział powierzchni objętej </a:t>
            </a:r>
            <a:r>
              <a:rPr lang="pl-PL" sz="1600" dirty="0" err="1">
                <a:solidFill>
                  <a:schemeClr val="tx1"/>
                </a:solidFill>
              </a:rPr>
              <a:t>mpzp</a:t>
            </a:r>
            <a:r>
              <a:rPr lang="pl-PL" sz="1600" dirty="0">
                <a:solidFill>
                  <a:schemeClr val="tx1"/>
                </a:solidFill>
              </a:rPr>
              <a:t> w ogólnej powierzchni </a:t>
            </a:r>
            <a:r>
              <a:rPr lang="pl-PL" sz="1600" dirty="0" smtClean="0">
                <a:solidFill>
                  <a:schemeClr val="tx1"/>
                </a:solidFill>
              </a:rPr>
              <a:t>miasta:  46,2 %</a:t>
            </a:r>
            <a:endParaRPr lang="pl-PL" sz="1600" dirty="0">
              <a:solidFill>
                <a:schemeClr val="tx1"/>
              </a:solidFill>
            </a:endParaRPr>
          </a:p>
        </p:txBody>
      </p:sp>
      <p:pic>
        <p:nvPicPr>
          <p:cNvPr id="9" name="Grafika 4" descr="Miasto"/>
          <p:cNvPicPr/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rto="http://schemas.microsoft.com/office/word/2006/arto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r:embed="rId10"/>
              </a:ext>
            </a:extLst>
          </a:blip>
          <a:stretch>
            <a:fillRect/>
          </a:stretch>
        </p:blipFill>
        <p:spPr>
          <a:xfrm>
            <a:off x="514527" y="1710132"/>
            <a:ext cx="1994263" cy="2314531"/>
          </a:xfrm>
          <a:prstGeom prst="rect">
            <a:avLst/>
          </a:prstGeom>
        </p:spPr>
      </p:pic>
      <p:pic>
        <p:nvPicPr>
          <p:cNvPr id="10" name="Grafika 4" descr="Miasto"/>
          <p:cNvPicPr/>
          <p:nvPr/>
        </p:nvPicPr>
        <p:blipFill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rto="http://schemas.microsoft.com/office/word/2006/arto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r:embed="rId10"/>
              </a:ext>
            </a:extLst>
          </a:blip>
          <a:stretch>
            <a:fillRect/>
          </a:stretch>
        </p:blipFill>
        <p:spPr>
          <a:xfrm>
            <a:off x="-199827" y="2739224"/>
            <a:ext cx="1994263" cy="231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16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811910" y="133675"/>
            <a:ext cx="60534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sz="2000" b="1" dirty="0">
                <a:solidFill>
                  <a:srgbClr val="00A4DE"/>
                </a:solidFill>
              </a:rPr>
              <a:t>GOSPODARKA KOMUNALNA I OCHRONA ŚRODOWISKA</a:t>
            </a: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156755" y="670559"/>
            <a:ext cx="11852366" cy="45894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Jakość powietrza i gospodarka niskoemisyjna </a:t>
            </a:r>
            <a:endParaRPr kumimoji="0" lang="pl-PL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chemeClr val="tx1"/>
                </a:solidFill>
                <a:latin typeface="Calibri" panose="020F0502020204030204"/>
              </a:rPr>
              <a:t>w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zrost</a:t>
            </a:r>
            <a:r>
              <a:rPr kumimoji="0" lang="pl-PL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liczby dni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pl-PL" sz="1600" dirty="0">
                <a:solidFill>
                  <a:prstClr val="black"/>
                </a:solidFill>
              </a:rPr>
              <a:t>z przekroczeniem </a:t>
            </a:r>
            <a:r>
              <a:rPr lang="pl-PL" sz="1600" dirty="0" smtClean="0">
                <a:solidFill>
                  <a:prstClr val="black"/>
                </a:solidFill>
              </a:rPr>
              <a:t>stężenia </a:t>
            </a:r>
            <a:r>
              <a:rPr lang="pl-PL" sz="1600" dirty="0">
                <a:solidFill>
                  <a:prstClr val="black"/>
                </a:solidFill>
              </a:rPr>
              <a:t>24-godz. dla </a:t>
            </a:r>
            <a:r>
              <a:rPr lang="pl-PL" sz="1600" dirty="0" smtClean="0">
                <a:solidFill>
                  <a:prstClr val="black"/>
                </a:solidFill>
              </a:rPr>
              <a:t>PM10, ale w dalszym ciągu poniżej dopuszczalnej normy (&lt;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 liczba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dni)</a:t>
            </a:r>
          </a:p>
          <a:p>
            <a:pPr marL="285750" lvl="0" indent="-285750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prstClr val="black"/>
                </a:solidFill>
              </a:rPr>
              <a:t>w</a:t>
            </a:r>
            <a:r>
              <a:rPr lang="pl-PL" sz="1600" dirty="0" smtClean="0">
                <a:solidFill>
                  <a:prstClr val="black"/>
                </a:solidFill>
              </a:rPr>
              <a:t>zrost stężenia </a:t>
            </a:r>
            <a:r>
              <a:rPr lang="pl-PL" sz="1600" dirty="0" err="1" smtClean="0">
                <a:solidFill>
                  <a:prstClr val="black"/>
                </a:solidFill>
              </a:rPr>
              <a:t>benzo</a:t>
            </a:r>
            <a:r>
              <a:rPr lang="pl-PL" sz="1600" dirty="0" smtClean="0">
                <a:solidFill>
                  <a:prstClr val="black"/>
                </a:solidFill>
              </a:rPr>
              <a:t>(a)</a:t>
            </a:r>
            <a:r>
              <a:rPr lang="pl-PL" sz="1600" dirty="0" err="1" smtClean="0">
                <a:solidFill>
                  <a:prstClr val="black"/>
                </a:solidFill>
              </a:rPr>
              <a:t>pirenu</a:t>
            </a:r>
            <a:r>
              <a:rPr lang="pl-PL" sz="1600" dirty="0" smtClean="0">
                <a:solidFill>
                  <a:prstClr val="black"/>
                </a:solidFill>
              </a:rPr>
              <a:t> </a:t>
            </a:r>
            <a:r>
              <a:rPr lang="pl-PL" sz="1600" dirty="0">
                <a:solidFill>
                  <a:prstClr val="black"/>
                </a:solidFill>
              </a:rPr>
              <a:t>w pyle PM10 </a:t>
            </a:r>
            <a:r>
              <a:rPr lang="pl-PL" sz="1600" dirty="0" smtClean="0">
                <a:solidFill>
                  <a:prstClr val="black"/>
                </a:solidFill>
              </a:rPr>
              <a:t>– przekroczenie normy</a:t>
            </a: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69875" indent="-269875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prstClr val="black"/>
                </a:solidFill>
              </a:rPr>
              <a:t>24 214 </a:t>
            </a:r>
            <a:r>
              <a:rPr lang="pl-PL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źródeł ciepła opalanych paliwem </a:t>
            </a:r>
            <a:r>
              <a:rPr lang="pl-PL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stałym w budynkach mieszkalnych (o 248 mniej), </a:t>
            </a:r>
            <a:r>
              <a:rPr lang="pl-PL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 tym 4 267 poniżej </a:t>
            </a:r>
            <a:r>
              <a:rPr lang="pl-PL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3. </a:t>
            </a:r>
            <a:r>
              <a:rPr lang="pl-PL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klasy i </a:t>
            </a:r>
            <a:r>
              <a:rPr lang="pl-PL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pozaklasowe</a:t>
            </a:r>
          </a:p>
          <a:p>
            <a:pPr marL="269875" indent="-269875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prstClr val="black"/>
                </a:solidFill>
              </a:rPr>
              <a:t>3 </a:t>
            </a:r>
            <a:r>
              <a:rPr lang="pl-PL" sz="1600" dirty="0">
                <a:solidFill>
                  <a:prstClr val="black"/>
                </a:solidFill>
              </a:rPr>
              <a:t>949 (3 </a:t>
            </a:r>
            <a:r>
              <a:rPr lang="pl-PL" sz="1600" dirty="0" smtClean="0">
                <a:solidFill>
                  <a:prstClr val="black"/>
                </a:solidFill>
              </a:rPr>
              <a:t>578 w 24 r.) </a:t>
            </a:r>
            <a:r>
              <a:rPr lang="pl-PL" sz="1600" dirty="0" err="1" smtClean="0">
                <a:solidFill>
                  <a:prstClr val="black"/>
                </a:solidFill>
              </a:rPr>
              <a:t>mikroinstalacji</a:t>
            </a:r>
            <a:r>
              <a:rPr lang="pl-PL" sz="1600" dirty="0" smtClean="0">
                <a:solidFill>
                  <a:prstClr val="black"/>
                </a:solidFill>
              </a:rPr>
              <a:t> </a:t>
            </a:r>
            <a:r>
              <a:rPr lang="pl-PL" sz="1600" dirty="0">
                <a:solidFill>
                  <a:prstClr val="black"/>
                </a:solidFill>
              </a:rPr>
              <a:t>fotowoltaicznych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przyłączonych </a:t>
            </a:r>
            <a:r>
              <a:rPr lang="pl-PL" sz="1600" dirty="0" smtClean="0">
                <a:solidFill>
                  <a:prstClr val="black"/>
                </a:solidFill>
              </a:rPr>
              <a:t>do sieci</a:t>
            </a:r>
            <a:r>
              <a:rPr lang="pl-PL" sz="1600" dirty="0">
                <a:solidFill>
                  <a:prstClr val="black"/>
                </a:solidFill>
              </a:rPr>
              <a:t> ENEA Operator Sp. z o.o.</a:t>
            </a:r>
            <a:r>
              <a:rPr lang="pl-PL" sz="1600" dirty="0" smtClean="0">
                <a:solidFill>
                  <a:prstClr val="black"/>
                </a:solidFill>
              </a:rPr>
              <a:t> </a:t>
            </a:r>
          </a:p>
          <a:p>
            <a:pPr marL="269875" indent="-269875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prstClr val="black"/>
                </a:solidFill>
              </a:rPr>
              <a:t>ENEA odnotowała spadek </a:t>
            </a:r>
            <a:r>
              <a:rPr lang="pl-PL" sz="1600" dirty="0">
                <a:solidFill>
                  <a:prstClr val="black"/>
                </a:solidFill>
              </a:rPr>
              <a:t>wolumenu energii </a:t>
            </a:r>
            <a:r>
              <a:rPr lang="pl-PL" sz="1600" dirty="0" smtClean="0">
                <a:solidFill>
                  <a:prstClr val="black"/>
                </a:solidFill>
              </a:rPr>
              <a:t>dostarczonej przy wzroście liczby </a:t>
            </a:r>
            <a:r>
              <a:rPr lang="pl-PL" sz="1600" dirty="0">
                <a:solidFill>
                  <a:prstClr val="black"/>
                </a:solidFill>
              </a:rPr>
              <a:t>odbiorców energii </a:t>
            </a:r>
            <a:r>
              <a:rPr lang="pl-PL" sz="1600" dirty="0" smtClean="0">
                <a:solidFill>
                  <a:prstClr val="black"/>
                </a:solidFill>
              </a:rPr>
              <a:t>elektrycznej o 1,4 tys.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600" b="1" i="1" dirty="0" smtClean="0">
                <a:solidFill>
                  <a:prstClr val="black"/>
                </a:solidFill>
                <a:latin typeface="Calibri" panose="020F0502020204030204"/>
              </a:rPr>
              <a:t>Działania:</a:t>
            </a:r>
            <a:endParaRPr lang="pl-PL" sz="1600" b="1" i="1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275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zlikwidowanych pieców kaflowych w zasobie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komunalnym</a:t>
            </a:r>
            <a:r>
              <a:rPr kumimoji="0" lang="pl-PL" sz="16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l-PL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(104 w 24 r.)</a:t>
            </a:r>
            <a:endParaRPr kumimoji="0" lang="pl-P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    44 budynki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zasobu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komunalnego objęte zostały harmonogramem likwidacji źródeł ogrzewania na opał stały</a:t>
            </a:r>
            <a:endParaRPr kumimoji="0" lang="pl-PL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1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465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kontroli Straży Miejskiej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kotłów i pieców 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– 74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przypadki spalania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odpadów, 50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naruszeń przepisów uchwały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antysmogowej</a:t>
            </a:r>
            <a:endParaRPr kumimoji="0" lang="pl-PL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spcBef>
                <a:spcPts val="300"/>
              </a:spcBef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670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mieszkań przyłączono do sieci KPEC</a:t>
            </a:r>
            <a:r>
              <a:rPr lang="pl-PL" sz="16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pl-PL" sz="1600" dirty="0">
                <a:solidFill>
                  <a:prstClr val="black"/>
                </a:solidFill>
              </a:rPr>
              <a:t>(2 </a:t>
            </a:r>
            <a:r>
              <a:rPr lang="pl-PL" sz="1600" dirty="0" smtClean="0">
                <a:solidFill>
                  <a:prstClr val="black"/>
                </a:solidFill>
              </a:rPr>
              <a:t>323 w 24 </a:t>
            </a:r>
            <a:r>
              <a:rPr lang="pl-PL" sz="1600" dirty="0">
                <a:solidFill>
                  <a:prstClr val="black"/>
                </a:solidFill>
              </a:rPr>
              <a:t>r</a:t>
            </a:r>
            <a:r>
              <a:rPr lang="pl-PL" sz="1600" dirty="0" smtClean="0">
                <a:solidFill>
                  <a:prstClr val="black"/>
                </a:solidFill>
              </a:rPr>
              <a:t>.)</a:t>
            </a:r>
            <a:endParaRPr kumimoji="0" lang="pl-PL" sz="1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miejskich instalacji fotowoltaicznych o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łącznej mocy 1 439 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kW</a:t>
            </a:r>
          </a:p>
          <a:p>
            <a:pPr>
              <a:spcBef>
                <a:spcPts val="600"/>
              </a:spcBef>
            </a:pPr>
            <a:r>
              <a:rPr lang="pl-PL" sz="1600" dirty="0" smtClean="0">
                <a:solidFill>
                  <a:prstClr val="black"/>
                </a:solidFill>
              </a:rPr>
              <a:t>m.in.: wdrożono </a:t>
            </a:r>
            <a:r>
              <a:rPr lang="pl-PL" sz="1600" dirty="0">
                <a:solidFill>
                  <a:prstClr val="black"/>
                </a:solidFill>
              </a:rPr>
              <a:t>system bieżącego nadzoru nad zużyciem energii elektrycznej i </a:t>
            </a:r>
            <a:r>
              <a:rPr lang="pl-PL" sz="1600" dirty="0" smtClean="0">
                <a:solidFill>
                  <a:prstClr val="black"/>
                </a:solidFill>
              </a:rPr>
              <a:t>cieplnej, w </a:t>
            </a:r>
            <a:r>
              <a:rPr lang="pl-PL" sz="1600" dirty="0">
                <a:solidFill>
                  <a:prstClr val="black"/>
                </a:solidFill>
              </a:rPr>
              <a:t>wybranych obiektach zainstalowano inteligentne systemy sterowania </a:t>
            </a:r>
            <a:r>
              <a:rPr lang="pl-PL" sz="1600" dirty="0" smtClean="0">
                <a:solidFill>
                  <a:prstClr val="black"/>
                </a:solidFill>
              </a:rPr>
              <a:t>ogrzewaniem, przeprowadzono audyty </a:t>
            </a:r>
            <a:r>
              <a:rPr lang="pl-PL" sz="1600" dirty="0">
                <a:solidFill>
                  <a:prstClr val="black"/>
                </a:solidFill>
              </a:rPr>
              <a:t>energetyczne i działania </a:t>
            </a:r>
            <a:r>
              <a:rPr lang="pl-PL" sz="1600" dirty="0" smtClean="0">
                <a:solidFill>
                  <a:prstClr val="black"/>
                </a:solidFill>
              </a:rPr>
              <a:t>termomodernizacyjne</a:t>
            </a:r>
          </a:p>
          <a:p>
            <a:pPr>
              <a:spcBef>
                <a:spcPts val="600"/>
              </a:spcBef>
            </a:pPr>
            <a:r>
              <a:rPr lang="pl-PL" sz="1600" b="1" dirty="0" smtClean="0">
                <a:solidFill>
                  <a:prstClr val="black"/>
                </a:solidFill>
              </a:rPr>
              <a:t>Utworzono Klaster </a:t>
            </a:r>
            <a:r>
              <a:rPr lang="pl-PL" sz="1600" b="1" dirty="0">
                <a:solidFill>
                  <a:prstClr val="black"/>
                </a:solidFill>
              </a:rPr>
              <a:t>Energii </a:t>
            </a:r>
            <a:r>
              <a:rPr lang="pl-PL" sz="1600" b="1" dirty="0" smtClean="0">
                <a:solidFill>
                  <a:prstClr val="black"/>
                </a:solidFill>
              </a:rPr>
              <a:t>Bydgoszcz</a:t>
            </a:r>
            <a:endParaRPr lang="pl-PL" sz="1600" dirty="0">
              <a:solidFill>
                <a:prstClr val="black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228145" y="5549677"/>
            <a:ext cx="9709586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pl-PL" sz="1600" b="1" dirty="0" smtClean="0">
                <a:solidFill>
                  <a:schemeClr val="tx1"/>
                </a:solidFill>
              </a:rPr>
              <a:t>Bydgoszcz otrzymała </a:t>
            </a:r>
            <a:r>
              <a:rPr lang="pl-PL" sz="1600" b="1" dirty="0">
                <a:solidFill>
                  <a:schemeClr val="tx1"/>
                </a:solidFill>
              </a:rPr>
              <a:t>wyróżnienie w XII edycji programu Eco-Miasto 2025 w kategorii Efektywność </a:t>
            </a:r>
            <a:r>
              <a:rPr lang="pl-PL" sz="1600" b="1" dirty="0" smtClean="0">
                <a:solidFill>
                  <a:schemeClr val="tx1"/>
                </a:solidFill>
              </a:rPr>
              <a:t>energetyczna</a:t>
            </a:r>
            <a:endParaRPr lang="pl-PL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08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811910" y="133675"/>
            <a:ext cx="60534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sz="2000" b="1" dirty="0">
                <a:solidFill>
                  <a:srgbClr val="00A4DE"/>
                </a:solidFill>
              </a:rPr>
              <a:t>GOSPODARKA KOMUNALNA I OCHRONA ŚRODOWISKA</a:t>
            </a: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2277" y="5993814"/>
            <a:ext cx="1009723" cy="839065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514179" y="533785"/>
            <a:ext cx="10894522" cy="20787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Adaptacja do zmian klimatu</a:t>
            </a:r>
            <a:endParaRPr kumimoji="0" lang="pl-PL" sz="16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39750" marR="0" lvl="0" indent="-539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264,6 mln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zł - wartość projektu </a:t>
            </a:r>
            <a:r>
              <a:rPr kumimoji="0" lang="pl-PL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Bydgoszcz </a:t>
            </a:r>
            <a:r>
              <a:rPr kumimoji="0" lang="pl-P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zielono-niebieska. Retencja </a:t>
            </a:r>
            <a:r>
              <a:rPr kumimoji="0" lang="pl-PL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</a:t>
            </a:r>
            <a:r>
              <a:rPr kumimoji="0" lang="pl-P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zagospodarowanie wód opadowych lub </a:t>
            </a:r>
            <a:r>
              <a:rPr kumimoji="0" lang="pl-PL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roztopowych</a:t>
            </a:r>
          </a:p>
          <a:p>
            <a:pPr marL="539750" marR="0" lvl="0" indent="-539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17,5 ha więcej terenów zieleni urządzonej</a:t>
            </a:r>
            <a:r>
              <a:rPr kumimoji="0" lang="pl-PL" sz="16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539750" marR="0" lvl="0" indent="-539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600" dirty="0">
              <a:solidFill>
                <a:prstClr val="black"/>
              </a:solidFill>
              <a:latin typeface="Calibri" panose="020F0502020204030204"/>
            </a:endParaRPr>
          </a:p>
          <a:p>
            <a:pPr marL="539750" marR="0" lvl="0" indent="-539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600" b="1" i="1" dirty="0" smtClean="0">
                <a:solidFill>
                  <a:prstClr val="black"/>
                </a:solidFill>
              </a:rPr>
              <a:t>Edukacja </a:t>
            </a:r>
            <a:r>
              <a:rPr lang="pl-PL" sz="1600" b="1" i="1" dirty="0">
                <a:solidFill>
                  <a:prstClr val="black"/>
                </a:solidFill>
              </a:rPr>
              <a:t>ekologiczna</a:t>
            </a:r>
            <a:endParaRPr lang="pl-PL" sz="1600" b="1" i="1" dirty="0">
              <a:solidFill>
                <a:prstClr val="white"/>
              </a:solidFill>
            </a:endParaRPr>
          </a:p>
          <a:p>
            <a:pPr lvl="0"/>
            <a:r>
              <a:rPr lang="pl-PL" sz="1600" dirty="0" smtClean="0">
                <a:solidFill>
                  <a:prstClr val="black"/>
                </a:solidFill>
              </a:rPr>
              <a:t>Miasto </a:t>
            </a:r>
            <a:r>
              <a:rPr lang="pl-PL" sz="1600" dirty="0">
                <a:solidFill>
                  <a:prstClr val="black"/>
                </a:solidFill>
              </a:rPr>
              <a:t>wsparło </a:t>
            </a:r>
            <a:r>
              <a:rPr lang="pl-PL" sz="1600" dirty="0" smtClean="0">
                <a:solidFill>
                  <a:prstClr val="black"/>
                </a:solidFill>
              </a:rPr>
              <a:t>projekty </a:t>
            </a:r>
            <a:r>
              <a:rPr lang="pl-PL" sz="1600" dirty="0">
                <a:solidFill>
                  <a:prstClr val="black"/>
                </a:solidFill>
              </a:rPr>
              <a:t>ekologiczne </a:t>
            </a:r>
            <a:r>
              <a:rPr lang="pl-PL" sz="1600" dirty="0" smtClean="0">
                <a:solidFill>
                  <a:prstClr val="black"/>
                </a:solidFill>
              </a:rPr>
              <a:t>realizowane </a:t>
            </a:r>
            <a:r>
              <a:rPr lang="pl-PL" sz="1600" dirty="0">
                <a:solidFill>
                  <a:prstClr val="black"/>
                </a:solidFill>
              </a:rPr>
              <a:t>przez organizacje </a:t>
            </a:r>
            <a:r>
              <a:rPr lang="pl-PL" sz="1600" dirty="0" smtClean="0">
                <a:solidFill>
                  <a:prstClr val="black"/>
                </a:solidFill>
              </a:rPr>
              <a:t>pozarządowe</a:t>
            </a:r>
            <a:r>
              <a:rPr lang="pl-PL" sz="1600" dirty="0">
                <a:solidFill>
                  <a:prstClr val="black"/>
                </a:solidFill>
              </a:rPr>
              <a:t>, </a:t>
            </a:r>
            <a:r>
              <a:rPr lang="pl-PL" sz="1600" dirty="0" smtClean="0">
                <a:solidFill>
                  <a:prstClr val="black"/>
                </a:solidFill>
              </a:rPr>
              <a:t>placówki oświatowe</a:t>
            </a:r>
            <a:r>
              <a:rPr lang="pl-PL" sz="1600" dirty="0">
                <a:solidFill>
                  <a:prstClr val="black"/>
                </a:solidFill>
              </a:rPr>
              <a:t>, uczelnie wyższe oraz rady </a:t>
            </a:r>
            <a:r>
              <a:rPr lang="pl-PL" sz="1600" dirty="0" smtClean="0">
                <a:solidFill>
                  <a:prstClr val="black"/>
                </a:solidFill>
              </a:rPr>
              <a:t>osiedli. Projekty dotyczyły zagospodarowania przestrzeni, recyklingu</a:t>
            </a:r>
            <a:r>
              <a:rPr lang="pl-PL" sz="1600" dirty="0">
                <a:solidFill>
                  <a:prstClr val="black"/>
                </a:solidFill>
              </a:rPr>
              <a:t>, ochrony </a:t>
            </a:r>
            <a:r>
              <a:rPr lang="pl-PL" sz="1600" dirty="0" smtClean="0">
                <a:solidFill>
                  <a:prstClr val="black"/>
                </a:solidFill>
              </a:rPr>
              <a:t>przyrody oraz </a:t>
            </a:r>
            <a:r>
              <a:rPr lang="pl-PL" sz="1600" dirty="0">
                <a:solidFill>
                  <a:prstClr val="black"/>
                </a:solidFill>
              </a:rPr>
              <a:t>segregacji </a:t>
            </a:r>
            <a:r>
              <a:rPr lang="pl-PL" sz="1600" dirty="0" smtClean="0">
                <a:solidFill>
                  <a:prstClr val="black"/>
                </a:solidFill>
              </a:rPr>
              <a:t>odpadów; uczestniczyło </a:t>
            </a:r>
            <a:br>
              <a:rPr lang="pl-PL" sz="1600" dirty="0" smtClean="0">
                <a:solidFill>
                  <a:prstClr val="black"/>
                </a:solidFill>
              </a:rPr>
            </a:br>
            <a:r>
              <a:rPr lang="pl-PL" sz="1600" dirty="0" smtClean="0">
                <a:solidFill>
                  <a:prstClr val="black"/>
                </a:solidFill>
              </a:rPr>
              <a:t>w nich ponad 30 tys. osób</a:t>
            </a:r>
          </a:p>
        </p:txBody>
      </p:sp>
      <p:sp>
        <p:nvSpPr>
          <p:cNvPr id="8" name="Prostokąt 7"/>
          <p:cNvSpPr/>
          <p:nvPr/>
        </p:nvSpPr>
        <p:spPr>
          <a:xfrm>
            <a:off x="1088568" y="3305871"/>
            <a:ext cx="10023569" cy="17851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pl-PL" sz="1600" b="1" dirty="0" smtClean="0">
                <a:solidFill>
                  <a:prstClr val="black"/>
                </a:solidFill>
              </a:rPr>
              <a:t>Gospodarowanie odpadami</a:t>
            </a:r>
          </a:p>
          <a:p>
            <a:pPr lvl="0">
              <a:spcBef>
                <a:spcPts val="300"/>
              </a:spcBef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140 </a:t>
            </a:r>
            <a:r>
              <a:rPr lang="pl-PL" sz="1600" dirty="0">
                <a:solidFill>
                  <a:schemeClr val="tx1"/>
                </a:solidFill>
              </a:rPr>
              <a:t>494 ton </a:t>
            </a:r>
            <a:r>
              <a:rPr lang="pl-PL" sz="1600" dirty="0" smtClean="0">
                <a:solidFill>
                  <a:schemeClr val="tx1"/>
                </a:solidFill>
              </a:rPr>
              <a:t>odebranych odpadów komunalnych</a:t>
            </a:r>
            <a:r>
              <a:rPr lang="pl-PL" sz="1600" dirty="0">
                <a:solidFill>
                  <a:schemeClr val="tx1"/>
                </a:solidFill>
              </a:rPr>
              <a:t>, w tym 57 207 ton </a:t>
            </a:r>
            <a:r>
              <a:rPr lang="pl-PL" sz="1600" dirty="0" smtClean="0">
                <a:solidFill>
                  <a:schemeClr val="tx1"/>
                </a:solidFill>
              </a:rPr>
              <a:t>zbieranych selektywnie </a:t>
            </a:r>
          </a:p>
          <a:p>
            <a:pPr lvl="0">
              <a:spcBef>
                <a:spcPts val="300"/>
              </a:spcBef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ok</a:t>
            </a:r>
            <a:r>
              <a:rPr lang="pl-PL" sz="1600" dirty="0">
                <a:solidFill>
                  <a:schemeClr val="tx1"/>
                </a:solidFill>
              </a:rPr>
              <a:t>. 470 kg odpadów </a:t>
            </a:r>
            <a:r>
              <a:rPr lang="pl-PL" sz="1600" dirty="0" smtClean="0">
                <a:solidFill>
                  <a:schemeClr val="tx1"/>
                </a:solidFill>
              </a:rPr>
              <a:t>komunalnych przypadało na mieszkańca - o ok. 30 kg mniej niż w 24 r.</a:t>
            </a:r>
          </a:p>
          <a:p>
            <a:pPr>
              <a:spcBef>
                <a:spcPts val="300"/>
              </a:spcBef>
              <a:defRPr/>
            </a:pPr>
            <a:r>
              <a:rPr lang="pl-PL" sz="1600" dirty="0">
                <a:solidFill>
                  <a:schemeClr val="tx1"/>
                </a:solidFill>
              </a:rPr>
              <a:t>33 kg odpadów, czyli o 7 kg więcej niż rok </a:t>
            </a:r>
            <a:r>
              <a:rPr lang="pl-PL" sz="1600" dirty="0" smtClean="0">
                <a:solidFill>
                  <a:schemeClr val="tx1"/>
                </a:solidFill>
              </a:rPr>
              <a:t>wcześniej 1 mieszkaniec dostarczył do PSZOK</a:t>
            </a:r>
            <a:endParaRPr lang="pl-PL" sz="1600" dirty="0">
              <a:solidFill>
                <a:prstClr val="white"/>
              </a:solidFill>
            </a:endParaRPr>
          </a:p>
          <a:p>
            <a:pPr>
              <a:spcBef>
                <a:spcPts val="300"/>
              </a:spcBef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1 071 zlikwidowanych tzw. dzikich wysypisk</a:t>
            </a:r>
          </a:p>
          <a:p>
            <a:pPr>
              <a:spcBef>
                <a:spcPts val="600"/>
              </a:spcBef>
              <a:defRPr/>
            </a:pPr>
            <a:r>
              <a:rPr lang="pl-PL" sz="1600" b="1" dirty="0" smtClean="0">
                <a:solidFill>
                  <a:prstClr val="black"/>
                </a:solidFill>
              </a:rPr>
              <a:t>Rozpoczęcie </a:t>
            </a:r>
            <a:r>
              <a:rPr lang="pl-PL" sz="1600" b="1" dirty="0">
                <a:solidFill>
                  <a:prstClr val="black"/>
                </a:solidFill>
              </a:rPr>
              <a:t>budowy </a:t>
            </a:r>
            <a:r>
              <a:rPr lang="pl-PL" sz="1600" b="1" dirty="0" smtClean="0">
                <a:solidFill>
                  <a:prstClr val="black"/>
                </a:solidFill>
              </a:rPr>
              <a:t>biogazowni</a:t>
            </a:r>
            <a:endParaRPr lang="pl-PL" sz="1600" b="1" dirty="0">
              <a:solidFill>
                <a:prstClr val="black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514179" y="2789944"/>
            <a:ext cx="10894522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l-PL" sz="1600" b="1" dirty="0" smtClean="0"/>
              <a:t>Bydgoszcz laureatem </a:t>
            </a:r>
            <a:r>
              <a:rPr lang="pl-PL" sz="1600" b="1" dirty="0"/>
              <a:t>XII edycji programu Eco-Miasto 2025 w </a:t>
            </a:r>
            <a:r>
              <a:rPr lang="pl-PL" sz="1600" b="1" dirty="0" smtClean="0"/>
              <a:t>kat. Gospodarka </a:t>
            </a:r>
            <a:r>
              <a:rPr lang="pl-PL" sz="1600" b="1" dirty="0"/>
              <a:t>wodna dla miast powyżej 100 tys. </a:t>
            </a:r>
            <a:r>
              <a:rPr lang="pl-PL" sz="1600" b="1" dirty="0" smtClean="0"/>
              <a:t>mieszkańców </a:t>
            </a:r>
            <a:endParaRPr lang="pl-PL" sz="1600" b="1" dirty="0"/>
          </a:p>
        </p:txBody>
      </p:sp>
      <p:sp>
        <p:nvSpPr>
          <p:cNvPr id="9" name="Prostokąt 8"/>
          <p:cNvSpPr/>
          <p:nvPr/>
        </p:nvSpPr>
        <p:spPr>
          <a:xfrm>
            <a:off x="1088569" y="5334130"/>
            <a:ext cx="10023568" cy="787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pl-PL" sz="1600" dirty="0">
                <a:solidFill>
                  <a:prstClr val="black"/>
                </a:solidFill>
              </a:rPr>
              <a:t>Miasto zawarło </a:t>
            </a:r>
            <a:r>
              <a:rPr lang="pl-PL" sz="1600" dirty="0" smtClean="0">
                <a:solidFill>
                  <a:prstClr val="black"/>
                </a:solidFill>
              </a:rPr>
              <a:t>umowę na </a:t>
            </a:r>
            <a:r>
              <a:rPr lang="pl-PL" sz="1600" dirty="0">
                <a:solidFill>
                  <a:prstClr val="black"/>
                </a:solidFill>
              </a:rPr>
              <a:t>dofinansowanie </a:t>
            </a:r>
            <a:r>
              <a:rPr lang="pl-PL" sz="1600" dirty="0" smtClean="0">
                <a:solidFill>
                  <a:prstClr val="black"/>
                </a:solidFill>
              </a:rPr>
              <a:t>z KPO kompleksowych </a:t>
            </a:r>
            <a:r>
              <a:rPr lang="pl-PL" sz="1600" dirty="0">
                <a:solidFill>
                  <a:prstClr val="black"/>
                </a:solidFill>
              </a:rPr>
              <a:t>ocen stanu środowiska na wielkoobszarowym terenie </a:t>
            </a:r>
            <a:r>
              <a:rPr lang="pl-PL" sz="1600" dirty="0" smtClean="0">
                <a:solidFill>
                  <a:prstClr val="black"/>
                </a:solidFill>
              </a:rPr>
              <a:t>zdegradowanym „ZACHEM”</a:t>
            </a:r>
            <a:endParaRPr lang="pl-PL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17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12976</TotalTime>
  <Words>4176</Words>
  <Application>Microsoft Office PowerPoint</Application>
  <PresentationFormat>Panoramiczny</PresentationFormat>
  <Paragraphs>384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Cambria</vt:lpstr>
      <vt:lpstr>MV Boli</vt:lpstr>
      <vt:lpstr>Times New Roman</vt:lpstr>
      <vt:lpstr>Wingdings</vt:lpstr>
      <vt:lpstr>Retrospekcja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Małgorzata Galarda</dc:creator>
  <cp:lastModifiedBy>Michał Sitarek</cp:lastModifiedBy>
  <cp:revision>1042</cp:revision>
  <cp:lastPrinted>2025-06-17T11:05:11Z</cp:lastPrinted>
  <dcterms:created xsi:type="dcterms:W3CDTF">2024-05-09T08:12:14Z</dcterms:created>
  <dcterms:modified xsi:type="dcterms:W3CDTF">2026-06-11T11:20:13Z</dcterms:modified>
</cp:coreProperties>
</file>