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9" r:id="rId3"/>
    <p:sldId id="262" r:id="rId4"/>
    <p:sldId id="261" r:id="rId5"/>
    <p:sldId id="263" r:id="rId6"/>
    <p:sldId id="288" r:id="rId7"/>
    <p:sldId id="264" r:id="rId8"/>
    <p:sldId id="280" r:id="rId9"/>
    <p:sldId id="281" r:id="rId10"/>
    <p:sldId id="324" r:id="rId11"/>
    <p:sldId id="323" r:id="rId12"/>
    <p:sldId id="308" r:id="rId13"/>
    <p:sldId id="311" r:id="rId14"/>
    <p:sldId id="321" r:id="rId15"/>
    <p:sldId id="322" r:id="rId16"/>
    <p:sldId id="325" r:id="rId17"/>
    <p:sldId id="310" r:id="rId18"/>
    <p:sldId id="320" r:id="rId19"/>
    <p:sldId id="326" r:id="rId20"/>
    <p:sldId id="282" r:id="rId21"/>
    <p:sldId id="313" r:id="rId22"/>
    <p:sldId id="312" r:id="rId23"/>
    <p:sldId id="305" r:id="rId24"/>
    <p:sldId id="307" r:id="rId25"/>
    <p:sldId id="318" r:id="rId26"/>
    <p:sldId id="319" r:id="rId27"/>
    <p:sldId id="314" r:id="rId28"/>
    <p:sldId id="260" r:id="rId29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Wykres%20w%20programie%20Microsoft%20Office%20Word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Wykres%20w%20programie%20Microsoft%20Office%20Word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axId val="94690304"/>
        <c:axId val="140304384"/>
      </c:barChart>
      <c:catAx>
        <c:axId val="94690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40304384"/>
        <c:crosses val="autoZero"/>
        <c:auto val="1"/>
        <c:lblAlgn val="ctr"/>
        <c:lblOffset val="100"/>
      </c:catAx>
      <c:valAx>
        <c:axId val="140304384"/>
        <c:scaling>
          <c:orientation val="minMax"/>
        </c:scaling>
        <c:delete val="1"/>
        <c:axPos val="l"/>
        <c:numFmt formatCode="#,##0" sourceLinked="1"/>
        <c:tickLblPos val="none"/>
        <c:crossAx val="94690304"/>
        <c:crosses val="autoZero"/>
        <c:crossBetween val="between"/>
      </c:valAx>
    </c:plotArea>
    <c:plotVisOnly val="1"/>
    <c:dispBlanksAs val="gap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6"/>
  <c:chart>
    <c:autoTitleDeleted val="1"/>
    <c:plotArea>
      <c:layout>
        <c:manualLayout>
          <c:layoutTarget val="inner"/>
          <c:xMode val="edge"/>
          <c:yMode val="edge"/>
          <c:x val="6.1111117677232075E-2"/>
          <c:y val="1.3050175503262988E-3"/>
          <c:w val="0.93888894933781697"/>
          <c:h val="0.79871937882764499"/>
        </c:manualLayout>
      </c:layout>
      <c:barChart>
        <c:barDir val="col"/>
        <c:grouping val="clustered"/>
        <c:ser>
          <c:idx val="0"/>
          <c:order val="0"/>
          <c:tx>
            <c:strRef>
              <c:f>'[Wykres w programie Microsoft Office Word]Arkusz3'!$B$1</c:f>
              <c:strCache>
                <c:ptCount val="1"/>
                <c:pt idx="0">
                  <c:v>liczba uczniów</c:v>
                </c:pt>
              </c:strCache>
            </c:strRef>
          </c:tx>
          <c:dPt>
            <c:idx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1.746230616840185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4924612336803091E-3"/>
                  <c:y val="2.9893100389975589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</c:dLbls>
          <c:cat>
            <c:strRef>
              <c:f>'[Wykres w programie Microsoft Office Word]Arkusz3'!$A$2:$A$3</c:f>
              <c:strCache>
                <c:ptCount val="2"/>
                <c:pt idx="0">
                  <c:v>rok szkolny 1998/1999</c:v>
                </c:pt>
                <c:pt idx="1">
                  <c:v>rok szkolny 2024/2025</c:v>
                </c:pt>
              </c:strCache>
            </c:strRef>
          </c:cat>
          <c:val>
            <c:numRef>
              <c:f>'[Wykres w programie Microsoft Office Word]Arkusz3'!$B$2:$B$3</c:f>
              <c:numCache>
                <c:formatCode>#,##0</c:formatCode>
                <c:ptCount val="2"/>
                <c:pt idx="0">
                  <c:v>33064</c:v>
                </c:pt>
                <c:pt idx="1">
                  <c:v>25373</c:v>
                </c:pt>
              </c:numCache>
            </c:numRef>
          </c:val>
        </c:ser>
        <c:axId val="94654848"/>
        <c:axId val="94656384"/>
      </c:barChart>
      <c:catAx>
        <c:axId val="94654848"/>
        <c:scaling>
          <c:orientation val="minMax"/>
        </c:scaling>
        <c:axPos val="b"/>
        <c:tickLblPos val="nextTo"/>
        <c:crossAx val="94656384"/>
        <c:crosses val="autoZero"/>
        <c:auto val="1"/>
        <c:lblAlgn val="ctr"/>
        <c:lblOffset val="100"/>
      </c:catAx>
      <c:valAx>
        <c:axId val="94656384"/>
        <c:scaling>
          <c:orientation val="minMax"/>
        </c:scaling>
        <c:delete val="1"/>
        <c:axPos val="l"/>
        <c:numFmt formatCode="#,##0" sourceLinked="1"/>
        <c:tickLblPos val="none"/>
        <c:crossAx val="946548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DF0C47-9CE0-4134-9E1A-E9EF113BA59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6E7BA30-4A78-4D43-9599-964111376CF7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1">
                  <a:lumMod val="50000"/>
                </a:schemeClr>
              </a:solidFill>
            </a:rPr>
            <a:t>w ośmioletnią szkołę podstawową</a:t>
          </a:r>
          <a:endParaRPr lang="pl-PL" sz="1200" b="1" dirty="0">
            <a:solidFill>
              <a:schemeClr val="accent1">
                <a:lumMod val="50000"/>
              </a:schemeClr>
            </a:solidFill>
          </a:endParaRPr>
        </a:p>
      </dgm:t>
    </dgm:pt>
    <dgm:pt modelId="{DE215D19-8974-4264-B383-473E6E5DD831}" type="parTrans" cxnId="{4C23D8B2-7F97-4654-8732-60B1D0536F45}">
      <dgm:prSet/>
      <dgm:spPr/>
      <dgm:t>
        <a:bodyPr/>
        <a:lstStyle/>
        <a:p>
          <a:endParaRPr lang="pl-PL"/>
        </a:p>
      </dgm:t>
    </dgm:pt>
    <dgm:pt modelId="{E2E9875C-EB12-45CE-B330-D2DB93C24BB1}" type="sibTrans" cxnId="{4C23D8B2-7F97-4654-8732-60B1D0536F45}">
      <dgm:prSet/>
      <dgm:spPr/>
      <dgm:t>
        <a:bodyPr/>
        <a:lstStyle/>
        <a:p>
          <a:endParaRPr lang="pl-PL"/>
        </a:p>
      </dgm:t>
    </dgm:pt>
    <dgm:pt modelId="{22C4E7A5-3A3A-416C-8A7E-CB9050B7938A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1">
                  <a:lumMod val="50000"/>
                </a:schemeClr>
              </a:solidFill>
            </a:rPr>
            <a:t>w trzyletnie LO</a:t>
          </a:r>
          <a:endParaRPr lang="pl-PL" sz="1200" b="1" dirty="0">
            <a:solidFill>
              <a:schemeClr val="accent1">
                <a:lumMod val="50000"/>
              </a:schemeClr>
            </a:solidFill>
          </a:endParaRPr>
        </a:p>
      </dgm:t>
    </dgm:pt>
    <dgm:pt modelId="{C3399B92-FC94-4338-BBFA-18D4A5CEF3DF}" type="parTrans" cxnId="{FEC30A38-A88E-4E70-A1D0-E76E35088B83}">
      <dgm:prSet/>
      <dgm:spPr/>
      <dgm:t>
        <a:bodyPr/>
        <a:lstStyle/>
        <a:p>
          <a:endParaRPr lang="pl-PL"/>
        </a:p>
      </dgm:t>
    </dgm:pt>
    <dgm:pt modelId="{CE39099A-E5C8-4BB5-A841-A2637A32027F}" type="sibTrans" cxnId="{FEC30A38-A88E-4E70-A1D0-E76E35088B83}">
      <dgm:prSet/>
      <dgm:spPr/>
      <dgm:t>
        <a:bodyPr/>
        <a:lstStyle/>
        <a:p>
          <a:endParaRPr lang="pl-PL"/>
        </a:p>
      </dgm:t>
    </dgm:pt>
    <dgm:pt modelId="{75B93C96-EFEC-4AC2-B873-E6298899C6BB}">
      <dgm:prSet phldrT="[Tekst]" custT="1"/>
      <dgm:spPr/>
      <dgm:t>
        <a:bodyPr/>
        <a:lstStyle/>
        <a:p>
          <a:r>
            <a:rPr lang="pl-PL" sz="1600" b="1" spc="300" dirty="0" smtClean="0">
              <a:solidFill>
                <a:srgbClr val="FFFF00"/>
              </a:solidFill>
            </a:rPr>
            <a:t>włączyć</a:t>
          </a:r>
          <a:endParaRPr lang="pl-PL" sz="1200" b="1" spc="300" dirty="0">
            <a:solidFill>
              <a:srgbClr val="FFFF00"/>
            </a:solidFill>
          </a:endParaRPr>
        </a:p>
      </dgm:t>
    </dgm:pt>
    <dgm:pt modelId="{047E84BE-E359-45FB-BFF5-E0A4788ED21A}" type="parTrans" cxnId="{79AAD071-1F49-4193-8704-B197803A0E17}">
      <dgm:prSet/>
      <dgm:spPr/>
      <dgm:t>
        <a:bodyPr/>
        <a:lstStyle/>
        <a:p>
          <a:endParaRPr lang="pl-PL"/>
        </a:p>
      </dgm:t>
    </dgm:pt>
    <dgm:pt modelId="{A9CC44CA-5F00-4C42-B9C3-124714E7554A}" type="sibTrans" cxnId="{79AAD071-1F49-4193-8704-B197803A0E17}">
      <dgm:prSet/>
      <dgm:spPr/>
      <dgm:t>
        <a:bodyPr/>
        <a:lstStyle/>
        <a:p>
          <a:endParaRPr lang="pl-PL"/>
        </a:p>
      </dgm:t>
    </dgm:pt>
    <dgm:pt modelId="{47C10349-4FC1-4B6D-9864-136556B2D01B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1">
                  <a:lumMod val="50000"/>
                </a:schemeClr>
              </a:solidFill>
            </a:rPr>
            <a:t>do ośmioletniej szkoły podstawowej</a:t>
          </a:r>
          <a:endParaRPr lang="pl-PL" sz="1200" b="1" dirty="0">
            <a:solidFill>
              <a:schemeClr val="accent1">
                <a:lumMod val="50000"/>
              </a:schemeClr>
            </a:solidFill>
          </a:endParaRPr>
        </a:p>
      </dgm:t>
    </dgm:pt>
    <dgm:pt modelId="{6E08E021-2ED4-4E78-9A51-D3F0B776E5EB}" type="parTrans" cxnId="{45EA31E3-466C-4BDF-9B6F-49BB0457CEFA}">
      <dgm:prSet/>
      <dgm:spPr/>
      <dgm:t>
        <a:bodyPr/>
        <a:lstStyle/>
        <a:p>
          <a:endParaRPr lang="pl-PL"/>
        </a:p>
      </dgm:t>
    </dgm:pt>
    <dgm:pt modelId="{DC82F920-3866-40DE-8398-C2FDCEC6A84E}" type="sibTrans" cxnId="{45EA31E3-466C-4BDF-9B6F-49BB0457CEFA}">
      <dgm:prSet/>
      <dgm:spPr/>
      <dgm:t>
        <a:bodyPr/>
        <a:lstStyle/>
        <a:p>
          <a:endParaRPr lang="pl-PL"/>
        </a:p>
      </dgm:t>
    </dgm:pt>
    <dgm:pt modelId="{010ECBAA-B717-4007-A829-C28F91E848F2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1">
                  <a:lumMod val="50000"/>
                </a:schemeClr>
              </a:solidFill>
            </a:rPr>
            <a:t>do trzyletniego LO</a:t>
          </a:r>
          <a:endParaRPr lang="pl-PL" sz="1200" b="1" dirty="0">
            <a:solidFill>
              <a:schemeClr val="accent1">
                <a:lumMod val="50000"/>
              </a:schemeClr>
            </a:solidFill>
          </a:endParaRPr>
        </a:p>
      </dgm:t>
    </dgm:pt>
    <dgm:pt modelId="{F73FCB51-8E70-4EDF-BD76-CEDE0087455C}" type="parTrans" cxnId="{A5196D5F-CB91-492D-B5DD-0C57565A3819}">
      <dgm:prSet/>
      <dgm:spPr/>
      <dgm:t>
        <a:bodyPr/>
        <a:lstStyle/>
        <a:p>
          <a:endParaRPr lang="pl-PL"/>
        </a:p>
      </dgm:t>
    </dgm:pt>
    <dgm:pt modelId="{7D91F947-A6F4-496E-B689-E288EA2D3632}" type="sibTrans" cxnId="{A5196D5F-CB91-492D-B5DD-0C57565A3819}">
      <dgm:prSet/>
      <dgm:spPr/>
      <dgm:t>
        <a:bodyPr/>
        <a:lstStyle/>
        <a:p>
          <a:endParaRPr lang="pl-PL"/>
        </a:p>
      </dgm:t>
    </dgm:pt>
    <dgm:pt modelId="{1A963737-B0A8-4FD3-A570-686B2AB930EE}">
      <dgm:prSet phldrT="[Tekst]" custT="1"/>
      <dgm:spPr/>
      <dgm:t>
        <a:bodyPr/>
        <a:lstStyle/>
        <a:p>
          <a:r>
            <a:rPr lang="pl-PL" sz="1600" b="1" spc="300" dirty="0" smtClean="0">
              <a:solidFill>
                <a:srgbClr val="FFFF00"/>
              </a:solidFill>
            </a:rPr>
            <a:t>przekształcić</a:t>
          </a:r>
          <a:endParaRPr lang="pl-PL" sz="1600" b="1" spc="300" dirty="0">
            <a:solidFill>
              <a:srgbClr val="FFFF00"/>
            </a:solidFill>
          </a:endParaRPr>
        </a:p>
      </dgm:t>
    </dgm:pt>
    <dgm:pt modelId="{1D0BF6DF-ABF7-4A54-B29C-0D65882ECAB5}" type="sibTrans" cxnId="{5F4374E4-4415-4ABC-A623-488C1815783F}">
      <dgm:prSet/>
      <dgm:spPr/>
      <dgm:t>
        <a:bodyPr/>
        <a:lstStyle/>
        <a:p>
          <a:endParaRPr lang="pl-PL"/>
        </a:p>
      </dgm:t>
    </dgm:pt>
    <dgm:pt modelId="{E490449A-9EC1-4E60-AB21-B4CB8690F1D0}" type="parTrans" cxnId="{5F4374E4-4415-4ABC-A623-488C1815783F}">
      <dgm:prSet/>
      <dgm:spPr/>
      <dgm:t>
        <a:bodyPr/>
        <a:lstStyle/>
        <a:p>
          <a:endParaRPr lang="pl-PL"/>
        </a:p>
      </dgm:t>
    </dgm:pt>
    <dgm:pt modelId="{C2509964-E8D6-4146-8C65-9C31C237A9CE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1">
                  <a:lumMod val="50000"/>
                </a:schemeClr>
              </a:solidFill>
            </a:rPr>
            <a:t>w czteroletnie technikum</a:t>
          </a:r>
          <a:endParaRPr lang="pl-PL" sz="1200" b="1" dirty="0">
            <a:solidFill>
              <a:schemeClr val="accent1">
                <a:lumMod val="50000"/>
              </a:schemeClr>
            </a:solidFill>
          </a:endParaRPr>
        </a:p>
      </dgm:t>
    </dgm:pt>
    <dgm:pt modelId="{59B44138-9323-4028-BB1A-413DFE5F2A57}" type="parTrans" cxnId="{C187C4EC-D03D-4C8D-B7E4-C7A8A0855A78}">
      <dgm:prSet/>
      <dgm:spPr/>
      <dgm:t>
        <a:bodyPr/>
        <a:lstStyle/>
        <a:p>
          <a:endParaRPr lang="pl-PL"/>
        </a:p>
      </dgm:t>
    </dgm:pt>
    <dgm:pt modelId="{3DF6EEBF-6D09-4FF2-B83C-26201C66AABE}" type="sibTrans" cxnId="{C187C4EC-D03D-4C8D-B7E4-C7A8A0855A78}">
      <dgm:prSet/>
      <dgm:spPr/>
      <dgm:t>
        <a:bodyPr/>
        <a:lstStyle/>
        <a:p>
          <a:endParaRPr lang="pl-PL"/>
        </a:p>
      </dgm:t>
    </dgm:pt>
    <dgm:pt modelId="{9B0B0D0D-CB76-4E15-AA3A-59376DCCEE59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1">
                  <a:lumMod val="50000"/>
                </a:schemeClr>
              </a:solidFill>
            </a:rPr>
            <a:t>w czteroletnie LO</a:t>
          </a:r>
          <a:endParaRPr lang="pl-PL" sz="1200" b="1" dirty="0">
            <a:solidFill>
              <a:schemeClr val="accent1">
                <a:lumMod val="50000"/>
              </a:schemeClr>
            </a:solidFill>
          </a:endParaRPr>
        </a:p>
      </dgm:t>
    </dgm:pt>
    <dgm:pt modelId="{C5CC52E0-C433-4117-9D80-10C0E0190EB0}" type="parTrans" cxnId="{D5A17F6F-E1AD-4EBF-930D-CCF7F017B924}">
      <dgm:prSet/>
      <dgm:spPr/>
      <dgm:t>
        <a:bodyPr/>
        <a:lstStyle/>
        <a:p>
          <a:endParaRPr lang="pl-PL"/>
        </a:p>
      </dgm:t>
    </dgm:pt>
    <dgm:pt modelId="{A3C73FA7-C61B-49C1-9C67-FC2ACB799113}" type="sibTrans" cxnId="{D5A17F6F-E1AD-4EBF-930D-CCF7F017B924}">
      <dgm:prSet/>
      <dgm:spPr/>
      <dgm:t>
        <a:bodyPr/>
        <a:lstStyle/>
        <a:p>
          <a:endParaRPr lang="pl-PL"/>
        </a:p>
      </dgm:t>
    </dgm:pt>
    <dgm:pt modelId="{A4B332B1-9F46-4CC6-9395-D0FE0C7F4E52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1">
                  <a:lumMod val="50000"/>
                </a:schemeClr>
              </a:solidFill>
            </a:rPr>
            <a:t>w pięcioletnie technikum</a:t>
          </a:r>
          <a:endParaRPr lang="pl-PL" sz="1200" b="1" dirty="0">
            <a:solidFill>
              <a:schemeClr val="accent1">
                <a:lumMod val="50000"/>
              </a:schemeClr>
            </a:solidFill>
          </a:endParaRPr>
        </a:p>
      </dgm:t>
    </dgm:pt>
    <dgm:pt modelId="{39701CBC-7050-42D2-9982-5450E89091B7}" type="parTrans" cxnId="{6CC7285F-526F-44A9-B252-F10249001644}">
      <dgm:prSet/>
      <dgm:spPr/>
      <dgm:t>
        <a:bodyPr/>
        <a:lstStyle/>
        <a:p>
          <a:endParaRPr lang="pl-PL"/>
        </a:p>
      </dgm:t>
    </dgm:pt>
    <dgm:pt modelId="{CF04B643-A1C9-4E45-A1E7-42A8D08ECD72}" type="sibTrans" cxnId="{6CC7285F-526F-44A9-B252-F10249001644}">
      <dgm:prSet/>
      <dgm:spPr/>
      <dgm:t>
        <a:bodyPr/>
        <a:lstStyle/>
        <a:p>
          <a:endParaRPr lang="pl-PL"/>
        </a:p>
      </dgm:t>
    </dgm:pt>
    <dgm:pt modelId="{000F4E38-A52E-45DB-B193-D1D44994B6C8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1">
                  <a:lumMod val="50000"/>
                </a:schemeClr>
              </a:solidFill>
            </a:rPr>
            <a:t>w branżową </a:t>
          </a:r>
          <a:br>
            <a:rPr lang="pl-PL" sz="1200" b="1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pl-PL" sz="1200" b="1" dirty="0" smtClean="0">
              <a:solidFill>
                <a:schemeClr val="accent1">
                  <a:lumMod val="50000"/>
                </a:schemeClr>
              </a:solidFill>
            </a:rPr>
            <a:t>szkołę I stopnia</a:t>
          </a:r>
          <a:endParaRPr lang="pl-PL" sz="1200" b="1" dirty="0">
            <a:solidFill>
              <a:schemeClr val="accent1">
                <a:lumMod val="50000"/>
              </a:schemeClr>
            </a:solidFill>
          </a:endParaRPr>
        </a:p>
      </dgm:t>
    </dgm:pt>
    <dgm:pt modelId="{BEAEF8FC-DE5C-46AF-A878-9751721BAD1B}" type="parTrans" cxnId="{0567E58C-5ECC-4CFE-85EA-1669D25D96EA}">
      <dgm:prSet/>
      <dgm:spPr/>
      <dgm:t>
        <a:bodyPr/>
        <a:lstStyle/>
        <a:p>
          <a:endParaRPr lang="pl-PL"/>
        </a:p>
      </dgm:t>
    </dgm:pt>
    <dgm:pt modelId="{ADDB9582-9C7F-4425-89C6-AD59CA944E48}" type="sibTrans" cxnId="{0567E58C-5ECC-4CFE-85EA-1669D25D96EA}">
      <dgm:prSet/>
      <dgm:spPr/>
      <dgm:t>
        <a:bodyPr/>
        <a:lstStyle/>
        <a:p>
          <a:endParaRPr lang="pl-PL"/>
        </a:p>
      </dgm:t>
    </dgm:pt>
    <dgm:pt modelId="{85FAB965-8AF6-4B22-8E1C-D9CC72DD661B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1">
                  <a:lumMod val="50000"/>
                </a:schemeClr>
              </a:solidFill>
            </a:rPr>
            <a:t>do czteroletniego technikum</a:t>
          </a:r>
          <a:endParaRPr lang="pl-PL" sz="1200" b="1" dirty="0">
            <a:solidFill>
              <a:schemeClr val="accent1">
                <a:lumMod val="50000"/>
              </a:schemeClr>
            </a:solidFill>
          </a:endParaRPr>
        </a:p>
      </dgm:t>
    </dgm:pt>
    <dgm:pt modelId="{E7073920-F364-461A-96A8-91EB7015F770}" type="parTrans" cxnId="{EFA52DC0-7B99-495B-B7DA-423D58FE6F07}">
      <dgm:prSet/>
      <dgm:spPr/>
      <dgm:t>
        <a:bodyPr/>
        <a:lstStyle/>
        <a:p>
          <a:endParaRPr lang="pl-PL"/>
        </a:p>
      </dgm:t>
    </dgm:pt>
    <dgm:pt modelId="{D2AE7A91-D8A9-4CFC-B82C-F17AD9354DF9}" type="sibTrans" cxnId="{EFA52DC0-7B99-495B-B7DA-423D58FE6F07}">
      <dgm:prSet/>
      <dgm:spPr/>
      <dgm:t>
        <a:bodyPr/>
        <a:lstStyle/>
        <a:p>
          <a:endParaRPr lang="pl-PL"/>
        </a:p>
      </dgm:t>
    </dgm:pt>
    <dgm:pt modelId="{114DFE88-02CF-4E33-B804-3A8108DD0EFD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1">
                  <a:lumMod val="50000"/>
                </a:schemeClr>
              </a:solidFill>
            </a:rPr>
            <a:t>do czteroletniego LO</a:t>
          </a:r>
          <a:endParaRPr lang="pl-PL" sz="1200" b="1" dirty="0">
            <a:solidFill>
              <a:schemeClr val="accent1">
                <a:lumMod val="50000"/>
              </a:schemeClr>
            </a:solidFill>
          </a:endParaRPr>
        </a:p>
      </dgm:t>
    </dgm:pt>
    <dgm:pt modelId="{0E1FCD98-AFFD-4E66-B65E-DD4F6BC043D5}" type="parTrans" cxnId="{5577EA13-8A74-4903-888F-49C6846BFF3E}">
      <dgm:prSet/>
      <dgm:spPr/>
      <dgm:t>
        <a:bodyPr/>
        <a:lstStyle/>
        <a:p>
          <a:endParaRPr lang="pl-PL"/>
        </a:p>
      </dgm:t>
    </dgm:pt>
    <dgm:pt modelId="{C93AC6D1-19CE-4A51-AB50-15718A9C9A6C}" type="sibTrans" cxnId="{5577EA13-8A74-4903-888F-49C6846BFF3E}">
      <dgm:prSet/>
      <dgm:spPr/>
      <dgm:t>
        <a:bodyPr/>
        <a:lstStyle/>
        <a:p>
          <a:endParaRPr lang="pl-PL"/>
        </a:p>
      </dgm:t>
    </dgm:pt>
    <dgm:pt modelId="{2C230DD1-44D3-498B-8401-BD11D03886CE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1">
                  <a:lumMod val="50000"/>
                </a:schemeClr>
              </a:solidFill>
            </a:rPr>
            <a:t>do pięcioletniego technikum</a:t>
          </a:r>
          <a:endParaRPr lang="pl-PL" sz="1200" b="1" dirty="0">
            <a:solidFill>
              <a:schemeClr val="accent1">
                <a:lumMod val="50000"/>
              </a:schemeClr>
            </a:solidFill>
          </a:endParaRPr>
        </a:p>
      </dgm:t>
    </dgm:pt>
    <dgm:pt modelId="{E0A4FB5C-AB74-4A49-A1C9-5306E58FD70D}" type="parTrans" cxnId="{72FFEDFE-6979-4D5F-B817-1BE584D14FB5}">
      <dgm:prSet/>
      <dgm:spPr/>
      <dgm:t>
        <a:bodyPr/>
        <a:lstStyle/>
        <a:p>
          <a:endParaRPr lang="pl-PL"/>
        </a:p>
      </dgm:t>
    </dgm:pt>
    <dgm:pt modelId="{46361246-C29D-4E06-9734-3F2B4D31D8B3}" type="sibTrans" cxnId="{72FFEDFE-6979-4D5F-B817-1BE584D14FB5}">
      <dgm:prSet/>
      <dgm:spPr/>
      <dgm:t>
        <a:bodyPr/>
        <a:lstStyle/>
        <a:p>
          <a:endParaRPr lang="pl-PL"/>
        </a:p>
      </dgm:t>
    </dgm:pt>
    <dgm:pt modelId="{8CB74E43-831C-43AE-BEB1-4BFE1EF29BB6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1">
                  <a:lumMod val="50000"/>
                </a:schemeClr>
              </a:solidFill>
            </a:rPr>
            <a:t>do branżowej szkoły</a:t>
          </a:r>
          <a:br>
            <a:rPr lang="pl-PL" sz="1200" b="1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pl-PL" sz="1200" b="1" dirty="0" smtClean="0">
              <a:solidFill>
                <a:schemeClr val="accent1">
                  <a:lumMod val="50000"/>
                </a:schemeClr>
              </a:solidFill>
            </a:rPr>
            <a:t> I stopnia</a:t>
          </a:r>
          <a:endParaRPr lang="pl-PL" sz="1200" b="1" dirty="0">
            <a:solidFill>
              <a:schemeClr val="accent1">
                <a:lumMod val="50000"/>
              </a:schemeClr>
            </a:solidFill>
          </a:endParaRPr>
        </a:p>
      </dgm:t>
    </dgm:pt>
    <dgm:pt modelId="{9A7E1A72-E80D-452C-958A-D11345AC388E}" type="parTrans" cxnId="{8D8A486C-32B1-4B32-9AB7-6B66A0F05BDF}">
      <dgm:prSet/>
      <dgm:spPr/>
      <dgm:t>
        <a:bodyPr/>
        <a:lstStyle/>
        <a:p>
          <a:endParaRPr lang="pl-PL"/>
        </a:p>
      </dgm:t>
    </dgm:pt>
    <dgm:pt modelId="{A5DEA9C3-55A8-4FB4-B848-B34F084525AB}" type="sibTrans" cxnId="{8D8A486C-32B1-4B32-9AB7-6B66A0F05BDF}">
      <dgm:prSet/>
      <dgm:spPr/>
      <dgm:t>
        <a:bodyPr/>
        <a:lstStyle/>
        <a:p>
          <a:endParaRPr lang="pl-PL"/>
        </a:p>
      </dgm:t>
    </dgm:pt>
    <dgm:pt modelId="{4006C9F5-AB1E-401E-8A8B-0A8E0CA57C29}">
      <dgm:prSet phldrT="[Tekst]" custT="1"/>
      <dgm:spPr/>
      <dgm:t>
        <a:bodyPr/>
        <a:lstStyle/>
        <a:p>
          <a:r>
            <a:rPr lang="pl-PL" sz="1600" b="1" spc="300" dirty="0" smtClean="0">
              <a:solidFill>
                <a:srgbClr val="FFFF00"/>
              </a:solidFill>
            </a:rPr>
            <a:t>zlikwidować</a:t>
          </a:r>
          <a:endParaRPr lang="pl-PL" sz="1600" b="1" spc="300" dirty="0">
            <a:solidFill>
              <a:srgbClr val="FFFF00"/>
            </a:solidFill>
          </a:endParaRPr>
        </a:p>
      </dgm:t>
    </dgm:pt>
    <dgm:pt modelId="{EB429576-CD60-421E-AC4B-8012DA26F7B5}" type="parTrans" cxnId="{0D8EEC28-D318-410C-9F3E-E4395E253A2E}">
      <dgm:prSet/>
      <dgm:spPr/>
      <dgm:t>
        <a:bodyPr/>
        <a:lstStyle/>
        <a:p>
          <a:endParaRPr lang="pl-PL"/>
        </a:p>
      </dgm:t>
    </dgm:pt>
    <dgm:pt modelId="{89D616DC-6889-428E-95E1-6BC351D1F61D}" type="sibTrans" cxnId="{0D8EEC28-D318-410C-9F3E-E4395E253A2E}">
      <dgm:prSet/>
      <dgm:spPr/>
      <dgm:t>
        <a:bodyPr/>
        <a:lstStyle/>
        <a:p>
          <a:endParaRPr lang="pl-PL"/>
        </a:p>
      </dgm:t>
    </dgm:pt>
    <dgm:pt modelId="{5D500981-DBA4-4069-9C7D-C5BBA5E02BC6}">
      <dgm:prSet custT="1"/>
      <dgm:spPr/>
      <dgm:t>
        <a:bodyPr/>
        <a:lstStyle/>
        <a:p>
          <a:r>
            <a:rPr lang="pl-PL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x</a:t>
          </a:r>
          <a:endParaRPr lang="pl-PL" sz="24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EC47F9B1-59B2-404B-A96B-3C6BEF6AD80B}" type="parTrans" cxnId="{4CABB167-0976-4868-B61E-53AA6B218FE6}">
      <dgm:prSet/>
      <dgm:spPr/>
      <dgm:t>
        <a:bodyPr/>
        <a:lstStyle/>
        <a:p>
          <a:endParaRPr lang="pl-PL"/>
        </a:p>
      </dgm:t>
    </dgm:pt>
    <dgm:pt modelId="{74105003-FD20-42E6-8CE6-3DAB8C278D0B}" type="sibTrans" cxnId="{4CABB167-0976-4868-B61E-53AA6B218FE6}">
      <dgm:prSet/>
      <dgm:spPr/>
      <dgm:t>
        <a:bodyPr/>
        <a:lstStyle/>
        <a:p>
          <a:endParaRPr lang="pl-PL"/>
        </a:p>
      </dgm:t>
    </dgm:pt>
    <dgm:pt modelId="{9989AF77-6909-4468-81BF-E760EC208E87}" type="pres">
      <dgm:prSet presAssocID="{27DF0C47-9CE0-4134-9E1A-E9EF113BA59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5E20F3F9-9A2E-483F-A7B8-0BBB7B8D7EE1}" type="pres">
      <dgm:prSet presAssocID="{1A963737-B0A8-4FD3-A570-686B2AB930EE}" presName="root" presStyleCnt="0"/>
      <dgm:spPr/>
      <dgm:t>
        <a:bodyPr/>
        <a:lstStyle/>
        <a:p>
          <a:endParaRPr lang="pl-PL"/>
        </a:p>
      </dgm:t>
    </dgm:pt>
    <dgm:pt modelId="{A5AFD85A-B212-4AF1-9BF0-4864067E40D8}" type="pres">
      <dgm:prSet presAssocID="{1A963737-B0A8-4FD3-A570-686B2AB930EE}" presName="rootComposite" presStyleCnt="0"/>
      <dgm:spPr/>
      <dgm:t>
        <a:bodyPr/>
        <a:lstStyle/>
        <a:p>
          <a:endParaRPr lang="pl-PL"/>
        </a:p>
      </dgm:t>
    </dgm:pt>
    <dgm:pt modelId="{5E5787ED-4B24-48EE-B71B-DC52EAC0E1A4}" type="pres">
      <dgm:prSet presAssocID="{1A963737-B0A8-4FD3-A570-686B2AB930EE}" presName="rootText" presStyleLbl="node1" presStyleIdx="0" presStyleCnt="3" custScaleX="167859" custLinFactNeighborX="-40652" custLinFactNeighborY="12320"/>
      <dgm:spPr/>
      <dgm:t>
        <a:bodyPr/>
        <a:lstStyle/>
        <a:p>
          <a:endParaRPr lang="pl-PL"/>
        </a:p>
      </dgm:t>
    </dgm:pt>
    <dgm:pt modelId="{93E28354-3A0C-43F4-A5B7-C58E405D92CB}" type="pres">
      <dgm:prSet presAssocID="{1A963737-B0A8-4FD3-A570-686B2AB930EE}" presName="rootConnector" presStyleLbl="node1" presStyleIdx="0" presStyleCnt="3"/>
      <dgm:spPr/>
      <dgm:t>
        <a:bodyPr/>
        <a:lstStyle/>
        <a:p>
          <a:endParaRPr lang="pl-PL"/>
        </a:p>
      </dgm:t>
    </dgm:pt>
    <dgm:pt modelId="{33BA7269-0074-4AED-9431-68CC46D43F5E}" type="pres">
      <dgm:prSet presAssocID="{1A963737-B0A8-4FD3-A570-686B2AB930EE}" presName="childShape" presStyleCnt="0"/>
      <dgm:spPr/>
      <dgm:t>
        <a:bodyPr/>
        <a:lstStyle/>
        <a:p>
          <a:endParaRPr lang="pl-PL"/>
        </a:p>
      </dgm:t>
    </dgm:pt>
    <dgm:pt modelId="{B6274B9F-B159-47E2-857D-C2FB72624FED}" type="pres">
      <dgm:prSet presAssocID="{DE215D19-8974-4264-B383-473E6E5DD831}" presName="Name13" presStyleLbl="parChTrans1D2" presStyleIdx="0" presStyleCnt="13"/>
      <dgm:spPr/>
      <dgm:t>
        <a:bodyPr/>
        <a:lstStyle/>
        <a:p>
          <a:endParaRPr lang="pl-PL"/>
        </a:p>
      </dgm:t>
    </dgm:pt>
    <dgm:pt modelId="{13BBC232-8C6C-410C-900A-C9965164EABC}" type="pres">
      <dgm:prSet presAssocID="{86E7BA30-4A78-4D43-9599-964111376CF7}" presName="childText" presStyleLbl="bgAcc1" presStyleIdx="0" presStyleCnt="13" custScaleX="153485" custScaleY="95925" custLinFactNeighborX="-30598" custLinFactNeighborY="-75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33B7AD-3276-4C1E-A965-C43103DA752D}" type="pres">
      <dgm:prSet presAssocID="{C3399B92-FC94-4338-BBFA-18D4A5CEF3DF}" presName="Name13" presStyleLbl="parChTrans1D2" presStyleIdx="1" presStyleCnt="13"/>
      <dgm:spPr/>
      <dgm:t>
        <a:bodyPr/>
        <a:lstStyle/>
        <a:p>
          <a:endParaRPr lang="pl-PL"/>
        </a:p>
      </dgm:t>
    </dgm:pt>
    <dgm:pt modelId="{623E7D22-F0EB-43B5-ADF6-FEE7FCB1E7AA}" type="pres">
      <dgm:prSet presAssocID="{22C4E7A5-3A3A-416C-8A7E-CB9050B7938A}" presName="childText" presStyleLbl="bgAcc1" presStyleIdx="1" presStyleCnt="13" custScaleX="151691" custScaleY="75039" custLinFactNeighborX="-30598" custLinFactNeighborY="-136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441514-D947-4063-ABA4-7FF42238CF1F}" type="pres">
      <dgm:prSet presAssocID="{59B44138-9323-4028-BB1A-413DFE5F2A57}" presName="Name13" presStyleLbl="parChTrans1D2" presStyleIdx="2" presStyleCnt="13"/>
      <dgm:spPr/>
      <dgm:t>
        <a:bodyPr/>
        <a:lstStyle/>
        <a:p>
          <a:endParaRPr lang="pl-PL"/>
        </a:p>
      </dgm:t>
    </dgm:pt>
    <dgm:pt modelId="{7211F5C9-EC38-4006-B50F-FB622EE41988}" type="pres">
      <dgm:prSet presAssocID="{C2509964-E8D6-4146-8C65-9C31C237A9CE}" presName="childText" presStyleLbl="bgAcc1" presStyleIdx="2" presStyleCnt="13" custScaleX="153354" custLinFactNeighborX="-30598" custLinFactNeighborY="-250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78D3BE-2967-4C18-BDB8-F484AB2CF65F}" type="pres">
      <dgm:prSet presAssocID="{C5CC52E0-C433-4117-9D80-10C0E0190EB0}" presName="Name13" presStyleLbl="parChTrans1D2" presStyleIdx="3" presStyleCnt="13"/>
      <dgm:spPr/>
      <dgm:t>
        <a:bodyPr/>
        <a:lstStyle/>
        <a:p>
          <a:endParaRPr lang="pl-PL"/>
        </a:p>
      </dgm:t>
    </dgm:pt>
    <dgm:pt modelId="{3CB65A34-4BE4-471D-A03C-D5E6ED30AD62}" type="pres">
      <dgm:prSet presAssocID="{9B0B0D0D-CB76-4E15-AA3A-59376DCCEE59}" presName="childText" presStyleLbl="bgAcc1" presStyleIdx="3" presStyleCnt="13" custScaleX="151337" custScaleY="70243" custLinFactNeighborX="-30598" custLinFactNeighborY="-2570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C6246A-83D8-41DD-B56C-57E7B8FBB757}" type="pres">
      <dgm:prSet presAssocID="{39701CBC-7050-42D2-9982-5450E89091B7}" presName="Name13" presStyleLbl="parChTrans1D2" presStyleIdx="4" presStyleCnt="13"/>
      <dgm:spPr/>
      <dgm:t>
        <a:bodyPr/>
        <a:lstStyle/>
        <a:p>
          <a:endParaRPr lang="pl-PL"/>
        </a:p>
      </dgm:t>
    </dgm:pt>
    <dgm:pt modelId="{DA844694-F692-4669-9FA7-B041F47FA5DF}" type="pres">
      <dgm:prSet presAssocID="{A4B332B1-9F46-4CC6-9395-D0FE0C7F4E52}" presName="childText" presStyleLbl="bgAcc1" presStyleIdx="4" presStyleCnt="13" custScaleX="151031" custLinFactNeighborX="-30598" custLinFactNeighborY="-263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E42FF2-E383-4D51-ADD2-B97896E84B46}" type="pres">
      <dgm:prSet presAssocID="{BEAEF8FC-DE5C-46AF-A878-9751721BAD1B}" presName="Name13" presStyleLbl="parChTrans1D2" presStyleIdx="5" presStyleCnt="13"/>
      <dgm:spPr/>
      <dgm:t>
        <a:bodyPr/>
        <a:lstStyle/>
        <a:p>
          <a:endParaRPr lang="pl-PL"/>
        </a:p>
      </dgm:t>
    </dgm:pt>
    <dgm:pt modelId="{432B4CE5-3E26-4188-A85B-2F6DED381EB5}" type="pres">
      <dgm:prSet presAssocID="{000F4E38-A52E-45DB-B193-D1D44994B6C8}" presName="childText" presStyleLbl="bgAcc1" presStyleIdx="5" presStyleCnt="13" custScaleX="149532" custLinFactNeighborX="-30598" custLinFactNeighborY="-2697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FA4002-3223-47D2-A949-293B8E26E273}" type="pres">
      <dgm:prSet presAssocID="{75B93C96-EFEC-4AC2-B873-E6298899C6BB}" presName="root" presStyleCnt="0"/>
      <dgm:spPr/>
      <dgm:t>
        <a:bodyPr/>
        <a:lstStyle/>
        <a:p>
          <a:endParaRPr lang="pl-PL"/>
        </a:p>
      </dgm:t>
    </dgm:pt>
    <dgm:pt modelId="{B19140A2-AE84-466C-AF39-2B5E7F8AE929}" type="pres">
      <dgm:prSet presAssocID="{75B93C96-EFEC-4AC2-B873-E6298899C6BB}" presName="rootComposite" presStyleCnt="0"/>
      <dgm:spPr/>
      <dgm:t>
        <a:bodyPr/>
        <a:lstStyle/>
        <a:p>
          <a:endParaRPr lang="pl-PL"/>
        </a:p>
      </dgm:t>
    </dgm:pt>
    <dgm:pt modelId="{C1432512-ABF7-423F-B274-C6B44B5724CF}" type="pres">
      <dgm:prSet presAssocID="{75B93C96-EFEC-4AC2-B873-E6298899C6BB}" presName="rootText" presStyleLbl="node1" presStyleIdx="1" presStyleCnt="3" custScaleX="147295" custLinFactNeighborX="26577" custLinFactNeighborY="11832"/>
      <dgm:spPr/>
      <dgm:t>
        <a:bodyPr/>
        <a:lstStyle/>
        <a:p>
          <a:endParaRPr lang="pl-PL"/>
        </a:p>
      </dgm:t>
    </dgm:pt>
    <dgm:pt modelId="{EF86A3C0-93F5-441C-9E3A-FCA3264021BA}" type="pres">
      <dgm:prSet presAssocID="{75B93C96-EFEC-4AC2-B873-E6298899C6BB}" presName="rootConnector" presStyleLbl="node1" presStyleIdx="1" presStyleCnt="3"/>
      <dgm:spPr/>
      <dgm:t>
        <a:bodyPr/>
        <a:lstStyle/>
        <a:p>
          <a:endParaRPr lang="pl-PL"/>
        </a:p>
      </dgm:t>
    </dgm:pt>
    <dgm:pt modelId="{76791F98-A417-4B9F-950B-491CC25C07C4}" type="pres">
      <dgm:prSet presAssocID="{75B93C96-EFEC-4AC2-B873-E6298899C6BB}" presName="childShape" presStyleCnt="0"/>
      <dgm:spPr/>
      <dgm:t>
        <a:bodyPr/>
        <a:lstStyle/>
        <a:p>
          <a:endParaRPr lang="pl-PL"/>
        </a:p>
      </dgm:t>
    </dgm:pt>
    <dgm:pt modelId="{C52D24D6-8CF1-44CE-8283-44DD0BFC53F6}" type="pres">
      <dgm:prSet presAssocID="{6E08E021-2ED4-4E78-9A51-D3F0B776E5EB}" presName="Name13" presStyleLbl="parChTrans1D2" presStyleIdx="6" presStyleCnt="13"/>
      <dgm:spPr/>
      <dgm:t>
        <a:bodyPr/>
        <a:lstStyle/>
        <a:p>
          <a:endParaRPr lang="pl-PL"/>
        </a:p>
      </dgm:t>
    </dgm:pt>
    <dgm:pt modelId="{FEA7A710-319E-4D3E-A123-259B950F99BC}" type="pres">
      <dgm:prSet presAssocID="{47C10349-4FC1-4B6D-9864-136556B2D01B}" presName="childText" presStyleLbl="bgAcc1" presStyleIdx="6" presStyleCnt="13" custScaleX="168530" custLinFactNeighborX="59926" custLinFactNeighborY="-75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2E520C-0F3C-4D3F-B5B6-8D8673EB2DEC}" type="pres">
      <dgm:prSet presAssocID="{F73FCB51-8E70-4EDF-BD76-CEDE0087455C}" presName="Name13" presStyleLbl="parChTrans1D2" presStyleIdx="7" presStyleCnt="13"/>
      <dgm:spPr/>
      <dgm:t>
        <a:bodyPr/>
        <a:lstStyle/>
        <a:p>
          <a:endParaRPr lang="pl-PL"/>
        </a:p>
      </dgm:t>
    </dgm:pt>
    <dgm:pt modelId="{E76E0B49-4D4F-4515-902A-C0F821C323E2}" type="pres">
      <dgm:prSet presAssocID="{010ECBAA-B717-4007-A829-C28F91E848F2}" presName="childText" presStyleLbl="bgAcc1" presStyleIdx="7" presStyleCnt="13" custScaleX="171654" custScaleY="78604" custLinFactNeighborX="59926" custLinFactNeighborY="-138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7C4E533-BB05-4E01-9B43-676F2F11868B}" type="pres">
      <dgm:prSet presAssocID="{E7073920-F364-461A-96A8-91EB7015F770}" presName="Name13" presStyleLbl="parChTrans1D2" presStyleIdx="8" presStyleCnt="13"/>
      <dgm:spPr/>
      <dgm:t>
        <a:bodyPr/>
        <a:lstStyle/>
        <a:p>
          <a:endParaRPr lang="pl-PL"/>
        </a:p>
      </dgm:t>
    </dgm:pt>
    <dgm:pt modelId="{5A35B127-275F-422E-B006-35261FECEEF8}" type="pres">
      <dgm:prSet presAssocID="{85FAB965-8AF6-4B22-8E1C-D9CC72DD661B}" presName="childText" presStyleLbl="bgAcc1" presStyleIdx="8" presStyleCnt="13" custScaleX="165697" custLinFactNeighborX="59926" custLinFactNeighborY="-1373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4528DD-7610-42A3-A8EE-38C6618787F2}" type="pres">
      <dgm:prSet presAssocID="{0E1FCD98-AFFD-4E66-B65E-DD4F6BC043D5}" presName="Name13" presStyleLbl="parChTrans1D2" presStyleIdx="9" presStyleCnt="13"/>
      <dgm:spPr/>
      <dgm:t>
        <a:bodyPr/>
        <a:lstStyle/>
        <a:p>
          <a:endParaRPr lang="pl-PL"/>
        </a:p>
      </dgm:t>
    </dgm:pt>
    <dgm:pt modelId="{6FCC6E9F-AE36-4456-A4DE-EF13493969B4}" type="pres">
      <dgm:prSet presAssocID="{114DFE88-02CF-4E33-B804-3A8108DD0EFD}" presName="childText" presStyleLbl="bgAcc1" presStyleIdx="9" presStyleCnt="13" custScaleX="161812" custScaleY="75498" custLinFactNeighborX="59926" custLinFactNeighborY="-139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7B71CB-50B6-4E78-8519-CA288847231D}" type="pres">
      <dgm:prSet presAssocID="{E0A4FB5C-AB74-4A49-A1C9-5306E58FD70D}" presName="Name13" presStyleLbl="parChTrans1D2" presStyleIdx="10" presStyleCnt="13"/>
      <dgm:spPr/>
      <dgm:t>
        <a:bodyPr/>
        <a:lstStyle/>
        <a:p>
          <a:endParaRPr lang="pl-PL"/>
        </a:p>
      </dgm:t>
    </dgm:pt>
    <dgm:pt modelId="{41E4ED99-FCAE-4647-9E2B-5252496B8F1B}" type="pres">
      <dgm:prSet presAssocID="{2C230DD1-44D3-498B-8401-BD11D03886CE}" presName="childText" presStyleLbl="bgAcc1" presStyleIdx="10" presStyleCnt="13" custScaleX="160963" custScaleY="93452" custLinFactNeighborX="59926" custLinFactNeighborY="-1411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66C4E0-4405-43EB-A087-3CE91F05D0C1}" type="pres">
      <dgm:prSet presAssocID="{9A7E1A72-E80D-452C-958A-D11345AC388E}" presName="Name13" presStyleLbl="parChTrans1D2" presStyleIdx="11" presStyleCnt="13"/>
      <dgm:spPr/>
      <dgm:t>
        <a:bodyPr/>
        <a:lstStyle/>
        <a:p>
          <a:endParaRPr lang="pl-PL"/>
        </a:p>
      </dgm:t>
    </dgm:pt>
    <dgm:pt modelId="{60DDC26F-5A8C-46F7-AEA2-E4E1AF9D538C}" type="pres">
      <dgm:prSet presAssocID="{8CB74E43-831C-43AE-BEB1-4BFE1EF29BB6}" presName="childText" presStyleLbl="bgAcc1" presStyleIdx="11" presStyleCnt="13" custScaleX="164653" custLinFactNeighborX="59940" custLinFactNeighborY="-1430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127262A-A21B-4BEC-A952-81A98D4ACBDF}" type="pres">
      <dgm:prSet presAssocID="{4006C9F5-AB1E-401E-8A8B-0A8E0CA57C29}" presName="root" presStyleCnt="0"/>
      <dgm:spPr/>
      <dgm:t>
        <a:bodyPr/>
        <a:lstStyle/>
        <a:p>
          <a:endParaRPr lang="pl-PL"/>
        </a:p>
      </dgm:t>
    </dgm:pt>
    <dgm:pt modelId="{5D4FE5E4-254C-4921-ADE9-DB9C46016346}" type="pres">
      <dgm:prSet presAssocID="{4006C9F5-AB1E-401E-8A8B-0A8E0CA57C29}" presName="rootComposite" presStyleCnt="0"/>
      <dgm:spPr/>
      <dgm:t>
        <a:bodyPr/>
        <a:lstStyle/>
        <a:p>
          <a:endParaRPr lang="pl-PL"/>
        </a:p>
      </dgm:t>
    </dgm:pt>
    <dgm:pt modelId="{F2E29760-4CA0-4754-9D0D-F8F10A9192FB}" type="pres">
      <dgm:prSet presAssocID="{4006C9F5-AB1E-401E-8A8B-0A8E0CA57C29}" presName="rootText" presStyleLbl="node1" presStyleIdx="2" presStyleCnt="3" custScaleX="169145" custLinFactNeighborX="41046" custLinFactNeighborY="11832"/>
      <dgm:spPr/>
      <dgm:t>
        <a:bodyPr/>
        <a:lstStyle/>
        <a:p>
          <a:endParaRPr lang="pl-PL"/>
        </a:p>
      </dgm:t>
    </dgm:pt>
    <dgm:pt modelId="{77C7C0EB-70F4-4CBB-BC74-E729E7BF87E5}" type="pres">
      <dgm:prSet presAssocID="{4006C9F5-AB1E-401E-8A8B-0A8E0CA57C29}" presName="rootConnector" presStyleLbl="node1" presStyleIdx="2" presStyleCnt="3"/>
      <dgm:spPr/>
      <dgm:t>
        <a:bodyPr/>
        <a:lstStyle/>
        <a:p>
          <a:endParaRPr lang="pl-PL"/>
        </a:p>
      </dgm:t>
    </dgm:pt>
    <dgm:pt modelId="{403B5D59-E156-4A38-9566-F71EDDE3CF91}" type="pres">
      <dgm:prSet presAssocID="{4006C9F5-AB1E-401E-8A8B-0A8E0CA57C29}" presName="childShape" presStyleCnt="0"/>
      <dgm:spPr/>
      <dgm:t>
        <a:bodyPr/>
        <a:lstStyle/>
        <a:p>
          <a:endParaRPr lang="pl-PL"/>
        </a:p>
      </dgm:t>
    </dgm:pt>
    <dgm:pt modelId="{D956307B-5BB0-475C-B87D-6CE61D255B24}" type="pres">
      <dgm:prSet presAssocID="{EC47F9B1-59B2-404B-A96B-3C6BEF6AD80B}" presName="Name13" presStyleLbl="parChTrans1D2" presStyleIdx="12" presStyleCnt="13"/>
      <dgm:spPr/>
      <dgm:t>
        <a:bodyPr/>
        <a:lstStyle/>
        <a:p>
          <a:endParaRPr lang="pl-PL"/>
        </a:p>
      </dgm:t>
    </dgm:pt>
    <dgm:pt modelId="{C5CAA473-2183-4F85-A80F-55BA8240D811}" type="pres">
      <dgm:prSet presAssocID="{5D500981-DBA4-4069-9C7D-C5BBA5E02BC6}" presName="childText" presStyleLbl="bgAcc1" presStyleIdx="12" presStyleCnt="13" custLinFactNeighborX="94621" custLinFactNeighborY="-11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D9B97B8-6ED9-47BF-A5B8-06E71C84A9FA}" type="presOf" srcId="{22C4E7A5-3A3A-416C-8A7E-CB9050B7938A}" destId="{623E7D22-F0EB-43B5-ADF6-FEE7FCB1E7AA}" srcOrd="0" destOrd="0" presId="urn:microsoft.com/office/officeart/2005/8/layout/hierarchy3"/>
    <dgm:cxn modelId="{72FFEDFE-6979-4D5F-B817-1BE584D14FB5}" srcId="{75B93C96-EFEC-4AC2-B873-E6298899C6BB}" destId="{2C230DD1-44D3-498B-8401-BD11D03886CE}" srcOrd="4" destOrd="0" parTransId="{E0A4FB5C-AB74-4A49-A1C9-5306E58FD70D}" sibTransId="{46361246-C29D-4E06-9734-3F2B4D31D8B3}"/>
    <dgm:cxn modelId="{6CC7285F-526F-44A9-B252-F10249001644}" srcId="{1A963737-B0A8-4FD3-A570-686B2AB930EE}" destId="{A4B332B1-9F46-4CC6-9395-D0FE0C7F4E52}" srcOrd="4" destOrd="0" parTransId="{39701CBC-7050-42D2-9982-5450E89091B7}" sibTransId="{CF04B643-A1C9-4E45-A1E7-42A8D08ECD72}"/>
    <dgm:cxn modelId="{60334EDD-7EE8-4E2E-8BFB-573CA63686D6}" type="presOf" srcId="{75B93C96-EFEC-4AC2-B873-E6298899C6BB}" destId="{EF86A3C0-93F5-441C-9E3A-FCA3264021BA}" srcOrd="1" destOrd="0" presId="urn:microsoft.com/office/officeart/2005/8/layout/hierarchy3"/>
    <dgm:cxn modelId="{C5FFFE8A-44E2-4BE4-81F3-653CFC4C23F4}" type="presOf" srcId="{114DFE88-02CF-4E33-B804-3A8108DD0EFD}" destId="{6FCC6E9F-AE36-4456-A4DE-EF13493969B4}" srcOrd="0" destOrd="0" presId="urn:microsoft.com/office/officeart/2005/8/layout/hierarchy3"/>
    <dgm:cxn modelId="{A5196D5F-CB91-492D-B5DD-0C57565A3819}" srcId="{75B93C96-EFEC-4AC2-B873-E6298899C6BB}" destId="{010ECBAA-B717-4007-A829-C28F91E848F2}" srcOrd="1" destOrd="0" parTransId="{F73FCB51-8E70-4EDF-BD76-CEDE0087455C}" sibTransId="{7D91F947-A6F4-496E-B689-E288EA2D3632}"/>
    <dgm:cxn modelId="{A8B5116C-9250-48DC-B7F0-A2F8EEAA57E7}" type="presOf" srcId="{75B93C96-EFEC-4AC2-B873-E6298899C6BB}" destId="{C1432512-ABF7-423F-B274-C6B44B5724CF}" srcOrd="0" destOrd="0" presId="urn:microsoft.com/office/officeart/2005/8/layout/hierarchy3"/>
    <dgm:cxn modelId="{5577EA13-8A74-4903-888F-49C6846BFF3E}" srcId="{75B93C96-EFEC-4AC2-B873-E6298899C6BB}" destId="{114DFE88-02CF-4E33-B804-3A8108DD0EFD}" srcOrd="3" destOrd="0" parTransId="{0E1FCD98-AFFD-4E66-B65E-DD4F6BC043D5}" sibTransId="{C93AC6D1-19CE-4A51-AB50-15718A9C9A6C}"/>
    <dgm:cxn modelId="{2B23FFE5-0D01-4CC3-A48D-322AE9492DB0}" type="presOf" srcId="{C3399B92-FC94-4338-BBFA-18D4A5CEF3DF}" destId="{AC33B7AD-3276-4C1E-A965-C43103DA752D}" srcOrd="0" destOrd="0" presId="urn:microsoft.com/office/officeart/2005/8/layout/hierarchy3"/>
    <dgm:cxn modelId="{68527EE8-D475-4424-9755-D251C44E4EE4}" type="presOf" srcId="{86E7BA30-4A78-4D43-9599-964111376CF7}" destId="{13BBC232-8C6C-410C-900A-C9965164EABC}" srcOrd="0" destOrd="0" presId="urn:microsoft.com/office/officeart/2005/8/layout/hierarchy3"/>
    <dgm:cxn modelId="{DE514C08-9623-4D3A-ACCB-D2ADF27B54D3}" type="presOf" srcId="{DE215D19-8974-4264-B383-473E6E5DD831}" destId="{B6274B9F-B159-47E2-857D-C2FB72624FED}" srcOrd="0" destOrd="0" presId="urn:microsoft.com/office/officeart/2005/8/layout/hierarchy3"/>
    <dgm:cxn modelId="{1FA81CF3-3225-434E-AE06-DF6F4B69C1C7}" type="presOf" srcId="{6E08E021-2ED4-4E78-9A51-D3F0B776E5EB}" destId="{C52D24D6-8CF1-44CE-8283-44DD0BFC53F6}" srcOrd="0" destOrd="0" presId="urn:microsoft.com/office/officeart/2005/8/layout/hierarchy3"/>
    <dgm:cxn modelId="{5AE66592-C8E4-44F1-A09F-763BE1E293A5}" type="presOf" srcId="{E7073920-F364-461A-96A8-91EB7015F770}" destId="{77C4E533-BB05-4E01-9B43-676F2F11868B}" srcOrd="0" destOrd="0" presId="urn:microsoft.com/office/officeart/2005/8/layout/hierarchy3"/>
    <dgm:cxn modelId="{6A2E8A79-D635-47CE-AAB0-82C8A447C160}" type="presOf" srcId="{010ECBAA-B717-4007-A829-C28F91E848F2}" destId="{E76E0B49-4D4F-4515-902A-C0F821C323E2}" srcOrd="0" destOrd="0" presId="urn:microsoft.com/office/officeart/2005/8/layout/hierarchy3"/>
    <dgm:cxn modelId="{C187C4EC-D03D-4C8D-B7E4-C7A8A0855A78}" srcId="{1A963737-B0A8-4FD3-A570-686B2AB930EE}" destId="{C2509964-E8D6-4146-8C65-9C31C237A9CE}" srcOrd="2" destOrd="0" parTransId="{59B44138-9323-4028-BB1A-413DFE5F2A57}" sibTransId="{3DF6EEBF-6D09-4FF2-B83C-26201C66AABE}"/>
    <dgm:cxn modelId="{25F5C545-9D45-482D-B506-27278A4586EA}" type="presOf" srcId="{85FAB965-8AF6-4B22-8E1C-D9CC72DD661B}" destId="{5A35B127-275F-422E-B006-35261FECEEF8}" srcOrd="0" destOrd="0" presId="urn:microsoft.com/office/officeart/2005/8/layout/hierarchy3"/>
    <dgm:cxn modelId="{5F4374E4-4415-4ABC-A623-488C1815783F}" srcId="{27DF0C47-9CE0-4134-9E1A-E9EF113BA593}" destId="{1A963737-B0A8-4FD3-A570-686B2AB930EE}" srcOrd="0" destOrd="0" parTransId="{E490449A-9EC1-4E60-AB21-B4CB8690F1D0}" sibTransId="{1D0BF6DF-ABF7-4A54-B29C-0D65882ECAB5}"/>
    <dgm:cxn modelId="{FEC30A38-A88E-4E70-A1D0-E76E35088B83}" srcId="{1A963737-B0A8-4FD3-A570-686B2AB930EE}" destId="{22C4E7A5-3A3A-416C-8A7E-CB9050B7938A}" srcOrd="1" destOrd="0" parTransId="{C3399B92-FC94-4338-BBFA-18D4A5CEF3DF}" sibTransId="{CE39099A-E5C8-4BB5-A841-A2637A32027F}"/>
    <dgm:cxn modelId="{85EB31BA-4FD8-4F93-B2C4-631B23541B9B}" type="presOf" srcId="{A4B332B1-9F46-4CC6-9395-D0FE0C7F4E52}" destId="{DA844694-F692-4669-9FA7-B041F47FA5DF}" srcOrd="0" destOrd="0" presId="urn:microsoft.com/office/officeart/2005/8/layout/hierarchy3"/>
    <dgm:cxn modelId="{DCBC590B-B02E-467B-BE52-6C7EC61BD644}" type="presOf" srcId="{F73FCB51-8E70-4EDF-BD76-CEDE0087455C}" destId="{B22E520C-0F3C-4D3F-B5B6-8D8673EB2DEC}" srcOrd="0" destOrd="0" presId="urn:microsoft.com/office/officeart/2005/8/layout/hierarchy3"/>
    <dgm:cxn modelId="{A1020566-A03C-4025-B206-C9E94FC389F5}" type="presOf" srcId="{C2509964-E8D6-4146-8C65-9C31C237A9CE}" destId="{7211F5C9-EC38-4006-B50F-FB622EE41988}" srcOrd="0" destOrd="0" presId="urn:microsoft.com/office/officeart/2005/8/layout/hierarchy3"/>
    <dgm:cxn modelId="{4CABB167-0976-4868-B61E-53AA6B218FE6}" srcId="{4006C9F5-AB1E-401E-8A8B-0A8E0CA57C29}" destId="{5D500981-DBA4-4069-9C7D-C5BBA5E02BC6}" srcOrd="0" destOrd="0" parTransId="{EC47F9B1-59B2-404B-A96B-3C6BEF6AD80B}" sibTransId="{74105003-FD20-42E6-8CE6-3DAB8C278D0B}"/>
    <dgm:cxn modelId="{79AAD071-1F49-4193-8704-B197803A0E17}" srcId="{27DF0C47-9CE0-4134-9E1A-E9EF113BA593}" destId="{75B93C96-EFEC-4AC2-B873-E6298899C6BB}" srcOrd="1" destOrd="0" parTransId="{047E84BE-E359-45FB-BFF5-E0A4788ED21A}" sibTransId="{A9CC44CA-5F00-4C42-B9C3-124714E7554A}"/>
    <dgm:cxn modelId="{4C23D8B2-7F97-4654-8732-60B1D0536F45}" srcId="{1A963737-B0A8-4FD3-A570-686B2AB930EE}" destId="{86E7BA30-4A78-4D43-9599-964111376CF7}" srcOrd="0" destOrd="0" parTransId="{DE215D19-8974-4264-B383-473E6E5DD831}" sibTransId="{E2E9875C-EB12-45CE-B330-D2DB93C24BB1}"/>
    <dgm:cxn modelId="{AF96804A-1F4C-47A7-BCF5-97BD833EDE3C}" type="presOf" srcId="{27DF0C47-9CE0-4134-9E1A-E9EF113BA593}" destId="{9989AF77-6909-4468-81BF-E760EC208E87}" srcOrd="0" destOrd="0" presId="urn:microsoft.com/office/officeart/2005/8/layout/hierarchy3"/>
    <dgm:cxn modelId="{97E86C12-1639-4832-8E15-0DACCC6521E5}" type="presOf" srcId="{9A7E1A72-E80D-452C-958A-D11345AC388E}" destId="{FC66C4E0-4405-43EB-A087-3CE91F05D0C1}" srcOrd="0" destOrd="0" presId="urn:microsoft.com/office/officeart/2005/8/layout/hierarchy3"/>
    <dgm:cxn modelId="{13AB9AE7-BB76-472D-B799-AC65E2956288}" type="presOf" srcId="{EC47F9B1-59B2-404B-A96B-3C6BEF6AD80B}" destId="{D956307B-5BB0-475C-B87D-6CE61D255B24}" srcOrd="0" destOrd="0" presId="urn:microsoft.com/office/officeart/2005/8/layout/hierarchy3"/>
    <dgm:cxn modelId="{EFA52DC0-7B99-495B-B7DA-423D58FE6F07}" srcId="{75B93C96-EFEC-4AC2-B873-E6298899C6BB}" destId="{85FAB965-8AF6-4B22-8E1C-D9CC72DD661B}" srcOrd="2" destOrd="0" parTransId="{E7073920-F364-461A-96A8-91EB7015F770}" sibTransId="{D2AE7A91-D8A9-4CFC-B82C-F17AD9354DF9}"/>
    <dgm:cxn modelId="{7DED7848-A7AE-4757-BBFC-E4AACD3A2427}" type="presOf" srcId="{E0A4FB5C-AB74-4A49-A1C9-5306E58FD70D}" destId="{F47B71CB-50B6-4E78-8519-CA288847231D}" srcOrd="0" destOrd="0" presId="urn:microsoft.com/office/officeart/2005/8/layout/hierarchy3"/>
    <dgm:cxn modelId="{95110B34-5824-4EA4-971E-85CAE35224FA}" type="presOf" srcId="{4006C9F5-AB1E-401E-8A8B-0A8E0CA57C29}" destId="{77C7C0EB-70F4-4CBB-BC74-E729E7BF87E5}" srcOrd="1" destOrd="0" presId="urn:microsoft.com/office/officeart/2005/8/layout/hierarchy3"/>
    <dgm:cxn modelId="{A760DC06-46B5-4945-8975-6D436DFB8572}" type="presOf" srcId="{1A963737-B0A8-4FD3-A570-686B2AB930EE}" destId="{93E28354-3A0C-43F4-A5B7-C58E405D92CB}" srcOrd="1" destOrd="0" presId="urn:microsoft.com/office/officeart/2005/8/layout/hierarchy3"/>
    <dgm:cxn modelId="{31A0DBB1-B8FA-4DBE-9DF6-2E334D2173F5}" type="presOf" srcId="{C5CC52E0-C433-4117-9D80-10C0E0190EB0}" destId="{D178D3BE-2967-4C18-BDB8-F484AB2CF65F}" srcOrd="0" destOrd="0" presId="urn:microsoft.com/office/officeart/2005/8/layout/hierarchy3"/>
    <dgm:cxn modelId="{A5486292-E5BC-44E8-82D4-DDC2BDEF7B43}" type="presOf" srcId="{0E1FCD98-AFFD-4E66-B65E-DD4F6BC043D5}" destId="{0B4528DD-7610-42A3-A8EE-38C6618787F2}" srcOrd="0" destOrd="0" presId="urn:microsoft.com/office/officeart/2005/8/layout/hierarchy3"/>
    <dgm:cxn modelId="{45EA31E3-466C-4BDF-9B6F-49BB0457CEFA}" srcId="{75B93C96-EFEC-4AC2-B873-E6298899C6BB}" destId="{47C10349-4FC1-4B6D-9864-136556B2D01B}" srcOrd="0" destOrd="0" parTransId="{6E08E021-2ED4-4E78-9A51-D3F0B776E5EB}" sibTransId="{DC82F920-3866-40DE-8398-C2FDCEC6A84E}"/>
    <dgm:cxn modelId="{8D8A486C-32B1-4B32-9AB7-6B66A0F05BDF}" srcId="{75B93C96-EFEC-4AC2-B873-E6298899C6BB}" destId="{8CB74E43-831C-43AE-BEB1-4BFE1EF29BB6}" srcOrd="5" destOrd="0" parTransId="{9A7E1A72-E80D-452C-958A-D11345AC388E}" sibTransId="{A5DEA9C3-55A8-4FB4-B848-B34F084525AB}"/>
    <dgm:cxn modelId="{F1086B46-36B9-4393-A9A0-F4195A422360}" type="presOf" srcId="{4006C9F5-AB1E-401E-8A8B-0A8E0CA57C29}" destId="{F2E29760-4CA0-4754-9D0D-F8F10A9192FB}" srcOrd="0" destOrd="0" presId="urn:microsoft.com/office/officeart/2005/8/layout/hierarchy3"/>
    <dgm:cxn modelId="{10BF9BAF-318A-4DCB-92A8-596371BE67F8}" type="presOf" srcId="{9B0B0D0D-CB76-4E15-AA3A-59376DCCEE59}" destId="{3CB65A34-4BE4-471D-A03C-D5E6ED30AD62}" srcOrd="0" destOrd="0" presId="urn:microsoft.com/office/officeart/2005/8/layout/hierarchy3"/>
    <dgm:cxn modelId="{101C7E1A-3735-482D-AFB5-06911C2393F7}" type="presOf" srcId="{8CB74E43-831C-43AE-BEB1-4BFE1EF29BB6}" destId="{60DDC26F-5A8C-46F7-AEA2-E4E1AF9D538C}" srcOrd="0" destOrd="0" presId="urn:microsoft.com/office/officeart/2005/8/layout/hierarchy3"/>
    <dgm:cxn modelId="{0567E58C-5ECC-4CFE-85EA-1669D25D96EA}" srcId="{1A963737-B0A8-4FD3-A570-686B2AB930EE}" destId="{000F4E38-A52E-45DB-B193-D1D44994B6C8}" srcOrd="5" destOrd="0" parTransId="{BEAEF8FC-DE5C-46AF-A878-9751721BAD1B}" sibTransId="{ADDB9582-9C7F-4425-89C6-AD59CA944E48}"/>
    <dgm:cxn modelId="{D5A17F6F-E1AD-4EBF-930D-CCF7F017B924}" srcId="{1A963737-B0A8-4FD3-A570-686B2AB930EE}" destId="{9B0B0D0D-CB76-4E15-AA3A-59376DCCEE59}" srcOrd="3" destOrd="0" parTransId="{C5CC52E0-C433-4117-9D80-10C0E0190EB0}" sibTransId="{A3C73FA7-C61B-49C1-9C67-FC2ACB799113}"/>
    <dgm:cxn modelId="{AFE66358-CEEA-4923-BD9D-CCEA8B99C073}" type="presOf" srcId="{000F4E38-A52E-45DB-B193-D1D44994B6C8}" destId="{432B4CE5-3E26-4188-A85B-2F6DED381EB5}" srcOrd="0" destOrd="0" presId="urn:microsoft.com/office/officeart/2005/8/layout/hierarchy3"/>
    <dgm:cxn modelId="{0932F558-E09C-4FDB-A601-21D7A8E90F98}" type="presOf" srcId="{2C230DD1-44D3-498B-8401-BD11D03886CE}" destId="{41E4ED99-FCAE-4647-9E2B-5252496B8F1B}" srcOrd="0" destOrd="0" presId="urn:microsoft.com/office/officeart/2005/8/layout/hierarchy3"/>
    <dgm:cxn modelId="{F42066F3-4541-409A-B62D-F3A48804BEAF}" type="presOf" srcId="{5D500981-DBA4-4069-9C7D-C5BBA5E02BC6}" destId="{C5CAA473-2183-4F85-A80F-55BA8240D811}" srcOrd="0" destOrd="0" presId="urn:microsoft.com/office/officeart/2005/8/layout/hierarchy3"/>
    <dgm:cxn modelId="{DFFFBE71-0346-4754-BE70-4D7EF336FC0C}" type="presOf" srcId="{1A963737-B0A8-4FD3-A570-686B2AB930EE}" destId="{5E5787ED-4B24-48EE-B71B-DC52EAC0E1A4}" srcOrd="0" destOrd="0" presId="urn:microsoft.com/office/officeart/2005/8/layout/hierarchy3"/>
    <dgm:cxn modelId="{585ACE02-9435-48FB-8A7C-AF94B60C19B7}" type="presOf" srcId="{39701CBC-7050-42D2-9982-5450E89091B7}" destId="{6EC6246A-83D8-41DD-B56C-57E7B8FBB757}" srcOrd="0" destOrd="0" presId="urn:microsoft.com/office/officeart/2005/8/layout/hierarchy3"/>
    <dgm:cxn modelId="{05C3DB47-3845-4215-AFFB-5EA4D892B9CC}" type="presOf" srcId="{59B44138-9323-4028-BB1A-413DFE5F2A57}" destId="{A3441514-D947-4063-ABA4-7FF42238CF1F}" srcOrd="0" destOrd="0" presId="urn:microsoft.com/office/officeart/2005/8/layout/hierarchy3"/>
    <dgm:cxn modelId="{0D8EEC28-D318-410C-9F3E-E4395E253A2E}" srcId="{27DF0C47-9CE0-4134-9E1A-E9EF113BA593}" destId="{4006C9F5-AB1E-401E-8A8B-0A8E0CA57C29}" srcOrd="2" destOrd="0" parTransId="{EB429576-CD60-421E-AC4B-8012DA26F7B5}" sibTransId="{89D616DC-6889-428E-95E1-6BC351D1F61D}"/>
    <dgm:cxn modelId="{055A079D-4B58-41C2-A494-AFCA897A5495}" type="presOf" srcId="{47C10349-4FC1-4B6D-9864-136556B2D01B}" destId="{FEA7A710-319E-4D3E-A123-259B950F99BC}" srcOrd="0" destOrd="0" presId="urn:microsoft.com/office/officeart/2005/8/layout/hierarchy3"/>
    <dgm:cxn modelId="{BB53A5DE-22DC-44E5-8025-B0356B874BFF}" type="presOf" srcId="{BEAEF8FC-DE5C-46AF-A878-9751721BAD1B}" destId="{7BE42FF2-E383-4D51-ADD2-B97896E84B46}" srcOrd="0" destOrd="0" presId="urn:microsoft.com/office/officeart/2005/8/layout/hierarchy3"/>
    <dgm:cxn modelId="{FACE3567-F9DD-4AFD-82F4-B8697B920DEC}" type="presParOf" srcId="{9989AF77-6909-4468-81BF-E760EC208E87}" destId="{5E20F3F9-9A2E-483F-A7B8-0BBB7B8D7EE1}" srcOrd="0" destOrd="0" presId="urn:microsoft.com/office/officeart/2005/8/layout/hierarchy3"/>
    <dgm:cxn modelId="{0166F0B1-AAAA-449F-BC3E-946631F193BE}" type="presParOf" srcId="{5E20F3F9-9A2E-483F-A7B8-0BBB7B8D7EE1}" destId="{A5AFD85A-B212-4AF1-9BF0-4864067E40D8}" srcOrd="0" destOrd="0" presId="urn:microsoft.com/office/officeart/2005/8/layout/hierarchy3"/>
    <dgm:cxn modelId="{352CE0F0-BD08-4D38-8A10-B1024342BCDE}" type="presParOf" srcId="{A5AFD85A-B212-4AF1-9BF0-4864067E40D8}" destId="{5E5787ED-4B24-48EE-B71B-DC52EAC0E1A4}" srcOrd="0" destOrd="0" presId="urn:microsoft.com/office/officeart/2005/8/layout/hierarchy3"/>
    <dgm:cxn modelId="{E5144E10-A315-4179-933B-0884C9F1EDA6}" type="presParOf" srcId="{A5AFD85A-B212-4AF1-9BF0-4864067E40D8}" destId="{93E28354-3A0C-43F4-A5B7-C58E405D92CB}" srcOrd="1" destOrd="0" presId="urn:microsoft.com/office/officeart/2005/8/layout/hierarchy3"/>
    <dgm:cxn modelId="{D617D107-E606-4D59-A592-838361D27238}" type="presParOf" srcId="{5E20F3F9-9A2E-483F-A7B8-0BBB7B8D7EE1}" destId="{33BA7269-0074-4AED-9431-68CC46D43F5E}" srcOrd="1" destOrd="0" presId="urn:microsoft.com/office/officeart/2005/8/layout/hierarchy3"/>
    <dgm:cxn modelId="{617AC2FC-5753-486D-8B91-D188CBECB8E7}" type="presParOf" srcId="{33BA7269-0074-4AED-9431-68CC46D43F5E}" destId="{B6274B9F-B159-47E2-857D-C2FB72624FED}" srcOrd="0" destOrd="0" presId="urn:microsoft.com/office/officeart/2005/8/layout/hierarchy3"/>
    <dgm:cxn modelId="{8D844CF5-8AF1-4CDB-94DB-74968027AAFC}" type="presParOf" srcId="{33BA7269-0074-4AED-9431-68CC46D43F5E}" destId="{13BBC232-8C6C-410C-900A-C9965164EABC}" srcOrd="1" destOrd="0" presId="urn:microsoft.com/office/officeart/2005/8/layout/hierarchy3"/>
    <dgm:cxn modelId="{F2033061-8B8C-4710-8D88-FA0B52F2BCD1}" type="presParOf" srcId="{33BA7269-0074-4AED-9431-68CC46D43F5E}" destId="{AC33B7AD-3276-4C1E-A965-C43103DA752D}" srcOrd="2" destOrd="0" presId="urn:microsoft.com/office/officeart/2005/8/layout/hierarchy3"/>
    <dgm:cxn modelId="{4257267D-07F0-4F23-919D-814AC8C4376C}" type="presParOf" srcId="{33BA7269-0074-4AED-9431-68CC46D43F5E}" destId="{623E7D22-F0EB-43B5-ADF6-FEE7FCB1E7AA}" srcOrd="3" destOrd="0" presId="urn:microsoft.com/office/officeart/2005/8/layout/hierarchy3"/>
    <dgm:cxn modelId="{40024C99-135E-4FDF-81E6-58092AE57032}" type="presParOf" srcId="{33BA7269-0074-4AED-9431-68CC46D43F5E}" destId="{A3441514-D947-4063-ABA4-7FF42238CF1F}" srcOrd="4" destOrd="0" presId="urn:microsoft.com/office/officeart/2005/8/layout/hierarchy3"/>
    <dgm:cxn modelId="{F4C4787C-BB15-464D-86D2-74A52C3F605D}" type="presParOf" srcId="{33BA7269-0074-4AED-9431-68CC46D43F5E}" destId="{7211F5C9-EC38-4006-B50F-FB622EE41988}" srcOrd="5" destOrd="0" presId="urn:microsoft.com/office/officeart/2005/8/layout/hierarchy3"/>
    <dgm:cxn modelId="{B1A14D10-D2C8-4403-92C3-25C6A290A249}" type="presParOf" srcId="{33BA7269-0074-4AED-9431-68CC46D43F5E}" destId="{D178D3BE-2967-4C18-BDB8-F484AB2CF65F}" srcOrd="6" destOrd="0" presId="urn:microsoft.com/office/officeart/2005/8/layout/hierarchy3"/>
    <dgm:cxn modelId="{FCE87BDA-87FC-44D3-99EF-A838F0F2C244}" type="presParOf" srcId="{33BA7269-0074-4AED-9431-68CC46D43F5E}" destId="{3CB65A34-4BE4-471D-A03C-D5E6ED30AD62}" srcOrd="7" destOrd="0" presId="urn:microsoft.com/office/officeart/2005/8/layout/hierarchy3"/>
    <dgm:cxn modelId="{D8F16A36-1284-4E89-AB49-A74239F5D51E}" type="presParOf" srcId="{33BA7269-0074-4AED-9431-68CC46D43F5E}" destId="{6EC6246A-83D8-41DD-B56C-57E7B8FBB757}" srcOrd="8" destOrd="0" presId="urn:microsoft.com/office/officeart/2005/8/layout/hierarchy3"/>
    <dgm:cxn modelId="{6662AE79-216A-4CC1-8DDA-D9B05DC0E28F}" type="presParOf" srcId="{33BA7269-0074-4AED-9431-68CC46D43F5E}" destId="{DA844694-F692-4669-9FA7-B041F47FA5DF}" srcOrd="9" destOrd="0" presId="urn:microsoft.com/office/officeart/2005/8/layout/hierarchy3"/>
    <dgm:cxn modelId="{50F2A2B1-349C-4FE5-826F-B9B6A9500947}" type="presParOf" srcId="{33BA7269-0074-4AED-9431-68CC46D43F5E}" destId="{7BE42FF2-E383-4D51-ADD2-B97896E84B46}" srcOrd="10" destOrd="0" presId="urn:microsoft.com/office/officeart/2005/8/layout/hierarchy3"/>
    <dgm:cxn modelId="{17E96D95-3644-473A-AB01-562C89827CD7}" type="presParOf" srcId="{33BA7269-0074-4AED-9431-68CC46D43F5E}" destId="{432B4CE5-3E26-4188-A85B-2F6DED381EB5}" srcOrd="11" destOrd="0" presId="urn:microsoft.com/office/officeart/2005/8/layout/hierarchy3"/>
    <dgm:cxn modelId="{16F4DAA2-61AC-4B46-81D6-2A042F008243}" type="presParOf" srcId="{9989AF77-6909-4468-81BF-E760EC208E87}" destId="{D3FA4002-3223-47D2-A949-293B8E26E273}" srcOrd="1" destOrd="0" presId="urn:microsoft.com/office/officeart/2005/8/layout/hierarchy3"/>
    <dgm:cxn modelId="{2A158911-D742-4B6B-AFCC-88DE69FA3F6F}" type="presParOf" srcId="{D3FA4002-3223-47D2-A949-293B8E26E273}" destId="{B19140A2-AE84-466C-AF39-2B5E7F8AE929}" srcOrd="0" destOrd="0" presId="urn:microsoft.com/office/officeart/2005/8/layout/hierarchy3"/>
    <dgm:cxn modelId="{B16A490A-6F90-4A99-A8A9-B86F1D9DE779}" type="presParOf" srcId="{B19140A2-AE84-466C-AF39-2B5E7F8AE929}" destId="{C1432512-ABF7-423F-B274-C6B44B5724CF}" srcOrd="0" destOrd="0" presId="urn:microsoft.com/office/officeart/2005/8/layout/hierarchy3"/>
    <dgm:cxn modelId="{A937E347-480C-417D-9167-6B7FDACA0005}" type="presParOf" srcId="{B19140A2-AE84-466C-AF39-2B5E7F8AE929}" destId="{EF86A3C0-93F5-441C-9E3A-FCA3264021BA}" srcOrd="1" destOrd="0" presId="urn:microsoft.com/office/officeart/2005/8/layout/hierarchy3"/>
    <dgm:cxn modelId="{AFA8DAAC-8F3D-45ED-BAD5-FBEA7B61258B}" type="presParOf" srcId="{D3FA4002-3223-47D2-A949-293B8E26E273}" destId="{76791F98-A417-4B9F-950B-491CC25C07C4}" srcOrd="1" destOrd="0" presId="urn:microsoft.com/office/officeart/2005/8/layout/hierarchy3"/>
    <dgm:cxn modelId="{31105296-D006-4219-A90A-FA7BB0A12B40}" type="presParOf" srcId="{76791F98-A417-4B9F-950B-491CC25C07C4}" destId="{C52D24D6-8CF1-44CE-8283-44DD0BFC53F6}" srcOrd="0" destOrd="0" presId="urn:microsoft.com/office/officeart/2005/8/layout/hierarchy3"/>
    <dgm:cxn modelId="{C3195A97-265D-48C7-A90E-285D5E5DDCC5}" type="presParOf" srcId="{76791F98-A417-4B9F-950B-491CC25C07C4}" destId="{FEA7A710-319E-4D3E-A123-259B950F99BC}" srcOrd="1" destOrd="0" presId="urn:microsoft.com/office/officeart/2005/8/layout/hierarchy3"/>
    <dgm:cxn modelId="{C4AE54EC-48DF-4123-8D6B-8A25A69FB828}" type="presParOf" srcId="{76791F98-A417-4B9F-950B-491CC25C07C4}" destId="{B22E520C-0F3C-4D3F-B5B6-8D8673EB2DEC}" srcOrd="2" destOrd="0" presId="urn:microsoft.com/office/officeart/2005/8/layout/hierarchy3"/>
    <dgm:cxn modelId="{A3D3E734-C44E-4039-BD3F-AF731446148B}" type="presParOf" srcId="{76791F98-A417-4B9F-950B-491CC25C07C4}" destId="{E76E0B49-4D4F-4515-902A-C0F821C323E2}" srcOrd="3" destOrd="0" presId="urn:microsoft.com/office/officeart/2005/8/layout/hierarchy3"/>
    <dgm:cxn modelId="{1886092B-E85C-44AE-8276-2B671523A305}" type="presParOf" srcId="{76791F98-A417-4B9F-950B-491CC25C07C4}" destId="{77C4E533-BB05-4E01-9B43-676F2F11868B}" srcOrd="4" destOrd="0" presId="urn:microsoft.com/office/officeart/2005/8/layout/hierarchy3"/>
    <dgm:cxn modelId="{E142116A-C808-4764-B093-A2FADA85CA2D}" type="presParOf" srcId="{76791F98-A417-4B9F-950B-491CC25C07C4}" destId="{5A35B127-275F-422E-B006-35261FECEEF8}" srcOrd="5" destOrd="0" presId="urn:microsoft.com/office/officeart/2005/8/layout/hierarchy3"/>
    <dgm:cxn modelId="{F9D863A1-75A8-488A-823A-7AE5B3139E6F}" type="presParOf" srcId="{76791F98-A417-4B9F-950B-491CC25C07C4}" destId="{0B4528DD-7610-42A3-A8EE-38C6618787F2}" srcOrd="6" destOrd="0" presId="urn:microsoft.com/office/officeart/2005/8/layout/hierarchy3"/>
    <dgm:cxn modelId="{9DAFCA88-9A6B-44EC-9B41-F9F54853F5A4}" type="presParOf" srcId="{76791F98-A417-4B9F-950B-491CC25C07C4}" destId="{6FCC6E9F-AE36-4456-A4DE-EF13493969B4}" srcOrd="7" destOrd="0" presId="urn:microsoft.com/office/officeart/2005/8/layout/hierarchy3"/>
    <dgm:cxn modelId="{6BEB2398-7519-4C4D-91F8-1A25464F8DB2}" type="presParOf" srcId="{76791F98-A417-4B9F-950B-491CC25C07C4}" destId="{F47B71CB-50B6-4E78-8519-CA288847231D}" srcOrd="8" destOrd="0" presId="urn:microsoft.com/office/officeart/2005/8/layout/hierarchy3"/>
    <dgm:cxn modelId="{689EBDD9-E5C6-4DEC-8C94-505B9008C836}" type="presParOf" srcId="{76791F98-A417-4B9F-950B-491CC25C07C4}" destId="{41E4ED99-FCAE-4647-9E2B-5252496B8F1B}" srcOrd="9" destOrd="0" presId="urn:microsoft.com/office/officeart/2005/8/layout/hierarchy3"/>
    <dgm:cxn modelId="{9F162B99-F18D-401C-A7F4-B8068E5BBC7E}" type="presParOf" srcId="{76791F98-A417-4B9F-950B-491CC25C07C4}" destId="{FC66C4E0-4405-43EB-A087-3CE91F05D0C1}" srcOrd="10" destOrd="0" presId="urn:microsoft.com/office/officeart/2005/8/layout/hierarchy3"/>
    <dgm:cxn modelId="{B205B254-03D7-461C-ACF3-22628FBDE663}" type="presParOf" srcId="{76791F98-A417-4B9F-950B-491CC25C07C4}" destId="{60DDC26F-5A8C-46F7-AEA2-E4E1AF9D538C}" srcOrd="11" destOrd="0" presId="urn:microsoft.com/office/officeart/2005/8/layout/hierarchy3"/>
    <dgm:cxn modelId="{370F397C-B674-44DE-A29D-43E43E25CB69}" type="presParOf" srcId="{9989AF77-6909-4468-81BF-E760EC208E87}" destId="{3127262A-A21B-4BEC-A952-81A98D4ACBDF}" srcOrd="2" destOrd="0" presId="urn:microsoft.com/office/officeart/2005/8/layout/hierarchy3"/>
    <dgm:cxn modelId="{667A0B6C-07D9-45B9-81A9-94A768672961}" type="presParOf" srcId="{3127262A-A21B-4BEC-A952-81A98D4ACBDF}" destId="{5D4FE5E4-254C-4921-ADE9-DB9C46016346}" srcOrd="0" destOrd="0" presId="urn:microsoft.com/office/officeart/2005/8/layout/hierarchy3"/>
    <dgm:cxn modelId="{71C2BB8B-F73C-49F9-B288-F1D2352A43D0}" type="presParOf" srcId="{5D4FE5E4-254C-4921-ADE9-DB9C46016346}" destId="{F2E29760-4CA0-4754-9D0D-F8F10A9192FB}" srcOrd="0" destOrd="0" presId="urn:microsoft.com/office/officeart/2005/8/layout/hierarchy3"/>
    <dgm:cxn modelId="{D3660BF4-CF3F-4828-A7B7-C3D2F09C6D42}" type="presParOf" srcId="{5D4FE5E4-254C-4921-ADE9-DB9C46016346}" destId="{77C7C0EB-70F4-4CBB-BC74-E729E7BF87E5}" srcOrd="1" destOrd="0" presId="urn:microsoft.com/office/officeart/2005/8/layout/hierarchy3"/>
    <dgm:cxn modelId="{C6CAB9FE-4D13-41FF-98CC-BB12642BBD1A}" type="presParOf" srcId="{3127262A-A21B-4BEC-A952-81A98D4ACBDF}" destId="{403B5D59-E156-4A38-9566-F71EDDE3CF91}" srcOrd="1" destOrd="0" presId="urn:microsoft.com/office/officeart/2005/8/layout/hierarchy3"/>
    <dgm:cxn modelId="{5D7DE043-7D0A-4C91-9CCB-0BE63C9E194F}" type="presParOf" srcId="{403B5D59-E156-4A38-9566-F71EDDE3CF91}" destId="{D956307B-5BB0-475C-B87D-6CE61D255B24}" srcOrd="0" destOrd="0" presId="urn:microsoft.com/office/officeart/2005/8/layout/hierarchy3"/>
    <dgm:cxn modelId="{F1CFEBE7-CBDE-43AB-8CB2-ECC632B0E8B3}" type="presParOf" srcId="{403B5D59-E156-4A38-9566-F71EDDE3CF91}" destId="{C5CAA473-2183-4F85-A80F-55BA8240D81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5787ED-4B24-48EE-B71B-DC52EAC0E1A4}">
      <dsp:nvSpPr>
        <dsp:cNvPr id="0" name=""/>
        <dsp:cNvSpPr/>
      </dsp:nvSpPr>
      <dsp:spPr>
        <a:xfrm>
          <a:off x="369506" y="79668"/>
          <a:ext cx="2095752" cy="624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spc="300" dirty="0" smtClean="0">
              <a:solidFill>
                <a:srgbClr val="FFFF00"/>
              </a:solidFill>
            </a:rPr>
            <a:t>przekształcić</a:t>
          </a:r>
          <a:endParaRPr lang="pl-PL" sz="1600" b="1" kern="1200" spc="300" dirty="0">
            <a:solidFill>
              <a:srgbClr val="FFFF00"/>
            </a:solidFill>
          </a:endParaRPr>
        </a:p>
      </dsp:txBody>
      <dsp:txXfrm>
        <a:off x="369506" y="79668"/>
        <a:ext cx="2095752" cy="624259"/>
      </dsp:txXfrm>
    </dsp:sp>
    <dsp:sp modelId="{B6274B9F-B159-47E2-857D-C2FB72624FED}">
      <dsp:nvSpPr>
        <dsp:cNvPr id="0" name=""/>
        <dsp:cNvSpPr/>
      </dsp:nvSpPr>
      <dsp:spPr>
        <a:xfrm>
          <a:off x="579081" y="703928"/>
          <a:ext cx="411505" cy="373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872"/>
              </a:lnTo>
              <a:lnTo>
                <a:pt x="411505" y="3738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BC232-8C6C-410C-900A-C9965164EABC}">
      <dsp:nvSpPr>
        <dsp:cNvPr id="0" name=""/>
        <dsp:cNvSpPr/>
      </dsp:nvSpPr>
      <dsp:spPr>
        <a:xfrm>
          <a:off x="990587" y="778389"/>
          <a:ext cx="1533032" cy="598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1">
                  <a:lumMod val="50000"/>
                </a:schemeClr>
              </a:solidFill>
            </a:rPr>
            <a:t>w ośmioletnią szkołę podstawową</a:t>
          </a:r>
          <a:endParaRPr lang="pl-PL" sz="1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990587" y="778389"/>
        <a:ext cx="1533032" cy="598821"/>
      </dsp:txXfrm>
    </dsp:sp>
    <dsp:sp modelId="{AC33B7AD-3276-4C1E-A965-C43103DA752D}">
      <dsp:nvSpPr>
        <dsp:cNvPr id="0" name=""/>
        <dsp:cNvSpPr/>
      </dsp:nvSpPr>
      <dsp:spPr>
        <a:xfrm>
          <a:off x="579081" y="703928"/>
          <a:ext cx="411505" cy="983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3249"/>
              </a:lnTo>
              <a:lnTo>
                <a:pt x="411505" y="983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E7D22-F0EB-43B5-ADF6-FEE7FCB1E7AA}">
      <dsp:nvSpPr>
        <dsp:cNvPr id="0" name=""/>
        <dsp:cNvSpPr/>
      </dsp:nvSpPr>
      <dsp:spPr>
        <a:xfrm>
          <a:off x="990587" y="1452958"/>
          <a:ext cx="1515113" cy="468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1">
                  <a:lumMod val="50000"/>
                </a:schemeClr>
              </a:solidFill>
            </a:rPr>
            <a:t>w trzyletnie LO</a:t>
          </a:r>
          <a:endParaRPr lang="pl-PL" sz="1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990587" y="1452958"/>
        <a:ext cx="1515113" cy="468438"/>
      </dsp:txXfrm>
    </dsp:sp>
    <dsp:sp modelId="{A3441514-D947-4063-ABA4-7FF42238CF1F}">
      <dsp:nvSpPr>
        <dsp:cNvPr id="0" name=""/>
        <dsp:cNvSpPr/>
      </dsp:nvSpPr>
      <dsp:spPr>
        <a:xfrm>
          <a:off x="579081" y="703928"/>
          <a:ext cx="411505" cy="1614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4204"/>
              </a:lnTo>
              <a:lnTo>
                <a:pt x="411505" y="16142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1F5C9-EC38-4006-B50F-FB622EE41988}">
      <dsp:nvSpPr>
        <dsp:cNvPr id="0" name=""/>
        <dsp:cNvSpPr/>
      </dsp:nvSpPr>
      <dsp:spPr>
        <a:xfrm>
          <a:off x="990587" y="2006002"/>
          <a:ext cx="1531723" cy="6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1">
                  <a:lumMod val="50000"/>
                </a:schemeClr>
              </a:solidFill>
            </a:rPr>
            <a:t>w czteroletnie technikum</a:t>
          </a:r>
          <a:endParaRPr lang="pl-PL" sz="1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990587" y="2006002"/>
        <a:ext cx="1531723" cy="624259"/>
      </dsp:txXfrm>
    </dsp:sp>
    <dsp:sp modelId="{D178D3BE-2967-4C18-BDB8-F484AB2CF65F}">
      <dsp:nvSpPr>
        <dsp:cNvPr id="0" name=""/>
        <dsp:cNvSpPr/>
      </dsp:nvSpPr>
      <dsp:spPr>
        <a:xfrm>
          <a:off x="579081" y="703928"/>
          <a:ext cx="411505" cy="2297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7678"/>
              </a:lnTo>
              <a:lnTo>
                <a:pt x="411505" y="22976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65A34-4BE4-471D-A03C-D5E6ED30AD62}">
      <dsp:nvSpPr>
        <dsp:cNvPr id="0" name=""/>
        <dsp:cNvSpPr/>
      </dsp:nvSpPr>
      <dsp:spPr>
        <a:xfrm>
          <a:off x="990587" y="2782357"/>
          <a:ext cx="1511577" cy="4384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1">
                  <a:lumMod val="50000"/>
                </a:schemeClr>
              </a:solidFill>
            </a:rPr>
            <a:t>w czteroletnie LO</a:t>
          </a:r>
          <a:endParaRPr lang="pl-PL" sz="1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990587" y="2782357"/>
        <a:ext cx="1511577" cy="438498"/>
      </dsp:txXfrm>
    </dsp:sp>
    <dsp:sp modelId="{6EC6246A-83D8-41DD-B56C-57E7B8FBB757}">
      <dsp:nvSpPr>
        <dsp:cNvPr id="0" name=""/>
        <dsp:cNvSpPr/>
      </dsp:nvSpPr>
      <dsp:spPr>
        <a:xfrm>
          <a:off x="579081" y="703928"/>
          <a:ext cx="411505" cy="2981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1158"/>
              </a:lnTo>
              <a:lnTo>
                <a:pt x="411505" y="29811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4694-F692-4669-9FA7-B041F47FA5DF}">
      <dsp:nvSpPr>
        <dsp:cNvPr id="0" name=""/>
        <dsp:cNvSpPr/>
      </dsp:nvSpPr>
      <dsp:spPr>
        <a:xfrm>
          <a:off x="990587" y="3372957"/>
          <a:ext cx="1508521" cy="6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1">
                  <a:lumMod val="50000"/>
                </a:schemeClr>
              </a:solidFill>
            </a:rPr>
            <a:t>w pięcioletnie technikum</a:t>
          </a:r>
          <a:endParaRPr lang="pl-PL" sz="1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990587" y="3372957"/>
        <a:ext cx="1508521" cy="624259"/>
      </dsp:txXfrm>
    </dsp:sp>
    <dsp:sp modelId="{7BE42FF2-E383-4D51-ADD2-B97896E84B46}">
      <dsp:nvSpPr>
        <dsp:cNvPr id="0" name=""/>
        <dsp:cNvSpPr/>
      </dsp:nvSpPr>
      <dsp:spPr>
        <a:xfrm>
          <a:off x="579081" y="703928"/>
          <a:ext cx="411505" cy="375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7513"/>
              </a:lnTo>
              <a:lnTo>
                <a:pt x="411505" y="37575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B4CE5-3E26-4188-A85B-2F6DED381EB5}">
      <dsp:nvSpPr>
        <dsp:cNvPr id="0" name=""/>
        <dsp:cNvSpPr/>
      </dsp:nvSpPr>
      <dsp:spPr>
        <a:xfrm>
          <a:off x="990587" y="4149311"/>
          <a:ext cx="1493549" cy="6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1">
                  <a:lumMod val="50000"/>
                </a:schemeClr>
              </a:solidFill>
            </a:rPr>
            <a:t>w branżową </a:t>
          </a:r>
          <a:br>
            <a:rPr lang="pl-PL" sz="1200" b="1" kern="1200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pl-PL" sz="1200" b="1" kern="1200" dirty="0" smtClean="0">
              <a:solidFill>
                <a:schemeClr val="accent1">
                  <a:lumMod val="50000"/>
                </a:schemeClr>
              </a:solidFill>
            </a:rPr>
            <a:t>szkołę I stopnia</a:t>
          </a:r>
          <a:endParaRPr lang="pl-PL" sz="1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990587" y="4149311"/>
        <a:ext cx="1493549" cy="624259"/>
      </dsp:txXfrm>
    </dsp:sp>
    <dsp:sp modelId="{C1432512-ABF7-423F-B274-C6B44B5724CF}">
      <dsp:nvSpPr>
        <dsp:cNvPr id="0" name=""/>
        <dsp:cNvSpPr/>
      </dsp:nvSpPr>
      <dsp:spPr>
        <a:xfrm>
          <a:off x="3616755" y="76621"/>
          <a:ext cx="1839006" cy="624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spc="300" dirty="0" smtClean="0">
              <a:solidFill>
                <a:srgbClr val="FFFF00"/>
              </a:solidFill>
            </a:rPr>
            <a:t>włączyć</a:t>
          </a:r>
          <a:endParaRPr lang="pl-PL" sz="1200" b="1" kern="1200" spc="300" dirty="0">
            <a:solidFill>
              <a:srgbClr val="FFFF00"/>
            </a:solidFill>
          </a:endParaRPr>
        </a:p>
      </dsp:txBody>
      <dsp:txXfrm>
        <a:off x="3616755" y="76621"/>
        <a:ext cx="1839006" cy="624259"/>
      </dsp:txXfrm>
    </dsp:sp>
    <dsp:sp modelId="{C52D24D6-8CF1-44CE-8283-44DD0BFC53F6}">
      <dsp:nvSpPr>
        <dsp:cNvPr id="0" name=""/>
        <dsp:cNvSpPr/>
      </dsp:nvSpPr>
      <dsp:spPr>
        <a:xfrm>
          <a:off x="3800656" y="700881"/>
          <a:ext cx="450631" cy="389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637"/>
              </a:lnTo>
              <a:lnTo>
                <a:pt x="450631" y="389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7A710-319E-4D3E-A123-259B950F99BC}">
      <dsp:nvSpPr>
        <dsp:cNvPr id="0" name=""/>
        <dsp:cNvSpPr/>
      </dsp:nvSpPr>
      <dsp:spPr>
        <a:xfrm>
          <a:off x="4251288" y="778389"/>
          <a:ext cx="1683304" cy="6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1">
                  <a:lumMod val="50000"/>
                </a:schemeClr>
              </a:solidFill>
            </a:rPr>
            <a:t>do ośmioletniej szkoły podstawowej</a:t>
          </a:r>
          <a:endParaRPr lang="pl-PL" sz="1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251288" y="778389"/>
        <a:ext cx="1683304" cy="624259"/>
      </dsp:txXfrm>
    </dsp:sp>
    <dsp:sp modelId="{B22E520C-0F3C-4D3F-B5B6-8D8673EB2DEC}">
      <dsp:nvSpPr>
        <dsp:cNvPr id="0" name=""/>
        <dsp:cNvSpPr/>
      </dsp:nvSpPr>
      <dsp:spPr>
        <a:xfrm>
          <a:off x="3800656" y="700881"/>
          <a:ext cx="450631" cy="1021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1576"/>
              </a:lnTo>
              <a:lnTo>
                <a:pt x="450631" y="10215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E0B49-4D4F-4515-902A-C0F821C323E2}">
      <dsp:nvSpPr>
        <dsp:cNvPr id="0" name=""/>
        <dsp:cNvSpPr/>
      </dsp:nvSpPr>
      <dsp:spPr>
        <a:xfrm>
          <a:off x="4251288" y="1477111"/>
          <a:ext cx="1714507" cy="490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1">
                  <a:lumMod val="50000"/>
                </a:schemeClr>
              </a:solidFill>
            </a:rPr>
            <a:t>do trzyletniego LO</a:t>
          </a:r>
          <a:endParaRPr lang="pl-PL" sz="1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251288" y="1477111"/>
        <a:ext cx="1714507" cy="490693"/>
      </dsp:txXfrm>
    </dsp:sp>
    <dsp:sp modelId="{77C4E533-BB05-4E01-9B43-676F2F11868B}">
      <dsp:nvSpPr>
        <dsp:cNvPr id="0" name=""/>
        <dsp:cNvSpPr/>
      </dsp:nvSpPr>
      <dsp:spPr>
        <a:xfrm>
          <a:off x="3800656" y="700881"/>
          <a:ext cx="450631" cy="1735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5698"/>
              </a:lnTo>
              <a:lnTo>
                <a:pt x="450631" y="1735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5B127-275F-422E-B006-35261FECEEF8}">
      <dsp:nvSpPr>
        <dsp:cNvPr id="0" name=""/>
        <dsp:cNvSpPr/>
      </dsp:nvSpPr>
      <dsp:spPr>
        <a:xfrm>
          <a:off x="4251288" y="2124450"/>
          <a:ext cx="1655007" cy="6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1">
                  <a:lumMod val="50000"/>
                </a:schemeClr>
              </a:solidFill>
            </a:rPr>
            <a:t>do czteroletniego technikum</a:t>
          </a:r>
          <a:endParaRPr lang="pl-PL" sz="1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251288" y="2124450"/>
        <a:ext cx="1655007" cy="624259"/>
      </dsp:txXfrm>
    </dsp:sp>
    <dsp:sp modelId="{0B4528DD-7610-42A3-A8EE-38C6618787F2}">
      <dsp:nvSpPr>
        <dsp:cNvPr id="0" name=""/>
        <dsp:cNvSpPr/>
      </dsp:nvSpPr>
      <dsp:spPr>
        <a:xfrm>
          <a:off x="3800656" y="700881"/>
          <a:ext cx="450631" cy="2438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8339"/>
              </a:lnTo>
              <a:lnTo>
                <a:pt x="450631" y="24383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C6E9F-AE36-4456-A4DE-EF13493969B4}">
      <dsp:nvSpPr>
        <dsp:cNvPr id="0" name=""/>
        <dsp:cNvSpPr/>
      </dsp:nvSpPr>
      <dsp:spPr>
        <a:xfrm>
          <a:off x="4251288" y="2903569"/>
          <a:ext cx="1616203" cy="471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1">
                  <a:lumMod val="50000"/>
                </a:schemeClr>
              </a:solidFill>
            </a:rPr>
            <a:t>do czteroletniego LO</a:t>
          </a:r>
          <a:endParaRPr lang="pl-PL" sz="1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251288" y="2903569"/>
        <a:ext cx="1616203" cy="471303"/>
      </dsp:txXfrm>
    </dsp:sp>
    <dsp:sp modelId="{F47B71CB-50B6-4E78-8519-CA288847231D}">
      <dsp:nvSpPr>
        <dsp:cNvPr id="0" name=""/>
        <dsp:cNvSpPr/>
      </dsp:nvSpPr>
      <dsp:spPr>
        <a:xfrm>
          <a:off x="3800656" y="700881"/>
          <a:ext cx="450631" cy="3120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0549"/>
              </a:lnTo>
              <a:lnTo>
                <a:pt x="450631" y="31205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E4ED99-FCAE-4647-9E2B-5252496B8F1B}">
      <dsp:nvSpPr>
        <dsp:cNvPr id="0" name=""/>
        <dsp:cNvSpPr/>
      </dsp:nvSpPr>
      <dsp:spPr>
        <a:xfrm>
          <a:off x="4251288" y="3529739"/>
          <a:ext cx="1607723" cy="583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1">
                  <a:lumMod val="50000"/>
                </a:schemeClr>
              </a:solidFill>
            </a:rPr>
            <a:t>do pięcioletniego technikum</a:t>
          </a:r>
          <a:endParaRPr lang="pl-PL" sz="1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251288" y="3529739"/>
        <a:ext cx="1607723" cy="583383"/>
      </dsp:txXfrm>
    </dsp:sp>
    <dsp:sp modelId="{FC66C4E0-4405-43EB-A087-3CE91F05D0C1}">
      <dsp:nvSpPr>
        <dsp:cNvPr id="0" name=""/>
        <dsp:cNvSpPr/>
      </dsp:nvSpPr>
      <dsp:spPr>
        <a:xfrm>
          <a:off x="3800656" y="700881"/>
          <a:ext cx="450771" cy="3879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9237"/>
              </a:lnTo>
              <a:lnTo>
                <a:pt x="450771" y="38792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DC26F-5A8C-46F7-AEA2-E4E1AF9D538C}">
      <dsp:nvSpPr>
        <dsp:cNvPr id="0" name=""/>
        <dsp:cNvSpPr/>
      </dsp:nvSpPr>
      <dsp:spPr>
        <a:xfrm>
          <a:off x="4251428" y="4267989"/>
          <a:ext cx="1644579" cy="6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1">
                  <a:lumMod val="50000"/>
                </a:schemeClr>
              </a:solidFill>
            </a:rPr>
            <a:t>do branżowej szkoły</a:t>
          </a:r>
          <a:br>
            <a:rPr lang="pl-PL" sz="1200" b="1" kern="1200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pl-PL" sz="1200" b="1" kern="1200" dirty="0" smtClean="0">
              <a:solidFill>
                <a:schemeClr val="accent1">
                  <a:lumMod val="50000"/>
                </a:schemeClr>
              </a:solidFill>
            </a:rPr>
            <a:t> I stopnia</a:t>
          </a:r>
          <a:endParaRPr lang="pl-PL" sz="1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251428" y="4267989"/>
        <a:ext cx="1644579" cy="624259"/>
      </dsp:txXfrm>
    </dsp:sp>
    <dsp:sp modelId="{F2E29760-4CA0-4754-9D0D-F8F10A9192FB}">
      <dsp:nvSpPr>
        <dsp:cNvPr id="0" name=""/>
        <dsp:cNvSpPr/>
      </dsp:nvSpPr>
      <dsp:spPr>
        <a:xfrm>
          <a:off x="5948540" y="76621"/>
          <a:ext cx="2111808" cy="624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spc="300" dirty="0" smtClean="0">
              <a:solidFill>
                <a:srgbClr val="FFFF00"/>
              </a:solidFill>
            </a:rPr>
            <a:t>zlikwidować</a:t>
          </a:r>
          <a:endParaRPr lang="pl-PL" sz="1600" b="1" kern="1200" spc="300" dirty="0">
            <a:solidFill>
              <a:srgbClr val="FFFF00"/>
            </a:solidFill>
          </a:endParaRPr>
        </a:p>
      </dsp:txBody>
      <dsp:txXfrm>
        <a:off x="5948540" y="76621"/>
        <a:ext cx="2111808" cy="624259"/>
      </dsp:txXfrm>
    </dsp:sp>
    <dsp:sp modelId="{D956307B-5BB0-475C-B87D-6CE61D255B24}">
      <dsp:nvSpPr>
        <dsp:cNvPr id="0" name=""/>
        <dsp:cNvSpPr/>
      </dsp:nvSpPr>
      <dsp:spPr>
        <a:xfrm>
          <a:off x="6159721" y="700881"/>
          <a:ext cx="643802" cy="387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403"/>
              </a:lnTo>
              <a:lnTo>
                <a:pt x="643802" y="387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AA473-2183-4F85-A80F-55BA8240D811}">
      <dsp:nvSpPr>
        <dsp:cNvPr id="0" name=""/>
        <dsp:cNvSpPr/>
      </dsp:nvSpPr>
      <dsp:spPr>
        <a:xfrm>
          <a:off x="6803524" y="776155"/>
          <a:ext cx="998815" cy="6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x</a:t>
          </a:r>
          <a:endParaRPr lang="pl-PL" sz="2400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6803524" y="776155"/>
        <a:ext cx="998815" cy="624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0.17925</cdr:x>
      <cdr:y>0.33952</cdr:y>
    </cdr:from>
    <cdr:to>
      <cdr:x>0.29904</cdr:x>
      <cdr:y>0.55457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368152" y="14436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800" b="1" dirty="0" smtClean="0"/>
            <a:t>stara 8.latka</a:t>
          </a:r>
          <a:endParaRPr lang="pl-PL" sz="1800" b="1" dirty="0"/>
        </a:p>
      </cdr:txBody>
    </cdr:sp>
  </cdr:relSizeAnchor>
  <cdr:relSizeAnchor xmlns:cdr="http://schemas.openxmlformats.org/drawingml/2006/chartDrawing">
    <cdr:from>
      <cdr:x>0.80189</cdr:x>
      <cdr:y>0.475</cdr:y>
    </cdr:from>
    <cdr:to>
      <cdr:x>0.92168</cdr:x>
      <cdr:y>0.69006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6120680" y="20196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800" b="1" dirty="0" smtClean="0"/>
            <a:t>nowa 8-latka</a:t>
          </a:r>
          <a:endParaRPr lang="pl-PL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0.0099</cdr:x>
      <cdr:y>0.42373</cdr:y>
    </cdr:from>
    <cdr:to>
      <cdr:x>0.28825</cdr:x>
      <cdr:y>0.57627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72008" y="1800200"/>
          <a:ext cx="202439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b="1" dirty="0" smtClean="0"/>
            <a:t>stara 8-latka</a:t>
          </a:r>
          <a:endParaRPr lang="pl-PL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FFE70-74D5-47AD-93D2-DB0275E6A92C}" type="datetimeFigureOut">
              <a:rPr lang="pl-PL" smtClean="0"/>
              <a:pPr/>
              <a:t>2017-01-25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3A9D6-2CFC-4924-BF54-620AFFF149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5345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D011C7-4CA4-4614-B875-C1513A12CA7A}" type="slidenum">
              <a:rPr lang="pl-PL" altLang="pl-PL" smtClean="0"/>
              <a:pPr/>
              <a:t>13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3A9D6-2CFC-4924-BF54-620AFFF14903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y 3"/>
          <p:cNvCxnSpPr/>
          <p:nvPr userDrawn="1"/>
        </p:nvCxnSpPr>
        <p:spPr>
          <a:xfrm>
            <a:off x="323850" y="836613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 userDrawn="1"/>
        </p:nvCxnSpPr>
        <p:spPr>
          <a:xfrm>
            <a:off x="323850" y="836613"/>
            <a:ext cx="0" cy="5761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4" descr="logo_umb kolor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88913"/>
            <a:ext cx="9128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ymbol zastępczy tekstu 12"/>
          <p:cNvSpPr>
            <a:spLocks noGrp="1"/>
          </p:cNvSpPr>
          <p:nvPr>
            <p:ph type="body" sz="quarter" idx="10"/>
          </p:nvPr>
        </p:nvSpPr>
        <p:spPr>
          <a:xfrm>
            <a:off x="395536" y="1556792"/>
            <a:ext cx="8424936" cy="5040858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chemeClr val="tx1"/>
                </a:solidFill>
              </a:defRPr>
            </a:lvl1pPr>
            <a:lvl2pPr marL="180975" indent="-180975">
              <a:buClr>
                <a:srgbClr val="005DA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361950" indent="-180975">
              <a:buClr>
                <a:srgbClr val="0070C0"/>
              </a:buClr>
              <a:defRPr sz="1800">
                <a:solidFill>
                  <a:schemeClr val="tx1"/>
                </a:solidFill>
              </a:defRPr>
            </a:lvl3pPr>
            <a:lvl4pPr marL="542925" indent="-180975">
              <a:buClr>
                <a:srgbClr val="0088EE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712788" indent="-169863">
              <a:buClr>
                <a:srgbClr val="4BB2FF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2" name="Symbol zastępczy tekstu 28"/>
          <p:cNvSpPr>
            <a:spLocks noGrp="1"/>
          </p:cNvSpPr>
          <p:nvPr>
            <p:ph type="body" sz="quarter" idx="11"/>
          </p:nvPr>
        </p:nvSpPr>
        <p:spPr>
          <a:xfrm>
            <a:off x="395288" y="908050"/>
            <a:ext cx="8424862" cy="5048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anchor="ctr"/>
          <a:lstStyle>
            <a:lvl1pPr>
              <a:buFontTx/>
              <a:buNone/>
              <a:defRPr sz="1800">
                <a:solidFill>
                  <a:schemeClr val="bg1"/>
                </a:solidFill>
              </a:defRPr>
            </a:lvl1pPr>
            <a:lvl2pPr>
              <a:buFontTx/>
              <a:buNone/>
              <a:defRPr sz="1800"/>
            </a:lvl2pPr>
            <a:lvl3pPr>
              <a:buFontTx/>
              <a:buNone/>
              <a:defRPr sz="1800"/>
            </a:lvl3pPr>
            <a:lvl4pPr>
              <a:buFontTx/>
              <a:buNone/>
              <a:defRPr sz="1800"/>
            </a:lvl4pPr>
            <a:lvl5pPr>
              <a:buFontTx/>
              <a:buNone/>
              <a:defRPr sz="180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 userDrawn="1"/>
        </p:nvSpPr>
        <p:spPr>
          <a:xfrm>
            <a:off x="1403350" y="188913"/>
            <a:ext cx="35464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Europa" pitchFamily="2" charset="-18"/>
                <a:cs typeface="+mn-cs"/>
              </a:rPr>
              <a:t>URZĄD MIASTA BYDGOSZCZY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Europa" pitchFamily="2" charset="-18"/>
                <a:cs typeface="+mn-cs"/>
              </a:rPr>
              <a:t>Wydział Edukacji i Sportu</a:t>
            </a:r>
          </a:p>
        </p:txBody>
      </p:sp>
      <p:cxnSp>
        <p:nvCxnSpPr>
          <p:cNvPr id="4" name="Łącznik prosty 3"/>
          <p:cNvCxnSpPr/>
          <p:nvPr userDrawn="1"/>
        </p:nvCxnSpPr>
        <p:spPr>
          <a:xfrm>
            <a:off x="323850" y="836613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 userDrawn="1"/>
        </p:nvCxnSpPr>
        <p:spPr>
          <a:xfrm>
            <a:off x="323850" y="836613"/>
            <a:ext cx="0" cy="5761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4" descr="logo_umb kolor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88913"/>
            <a:ext cx="9128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ymbol zastępczy tekstu 12"/>
          <p:cNvSpPr>
            <a:spLocks noGrp="1"/>
          </p:cNvSpPr>
          <p:nvPr>
            <p:ph type="body" sz="quarter" idx="10"/>
          </p:nvPr>
        </p:nvSpPr>
        <p:spPr>
          <a:xfrm>
            <a:off x="395536" y="980728"/>
            <a:ext cx="8424936" cy="5616922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chemeClr val="tx1"/>
                </a:solidFill>
              </a:defRPr>
            </a:lvl1pPr>
            <a:lvl2pPr marL="180975" indent="-180975">
              <a:buClr>
                <a:srgbClr val="005DA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361950" indent="-180975">
              <a:buClr>
                <a:srgbClr val="0070C0"/>
              </a:buClr>
              <a:defRPr sz="1800">
                <a:solidFill>
                  <a:schemeClr val="tx1"/>
                </a:solidFill>
              </a:defRPr>
            </a:lvl3pPr>
            <a:lvl4pPr marL="542925" indent="-180975">
              <a:buClr>
                <a:srgbClr val="0088EE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712788" indent="-169863">
              <a:buClr>
                <a:srgbClr val="4BB2FF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00">
              <a:srgbClr val="FFFFFF"/>
            </a:gs>
            <a:gs pos="100000">
              <a:srgbClr val="8EB4E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ydgoszcz.p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reformaedukacji@um.bydgoszcz.pl" TargetMode="External"/><Relationship Id="rId2" Type="http://schemas.openxmlformats.org/officeDocument/2006/relationships/hyperlink" Target="http://www.bydgoszcz.pl/edukacja/reforma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"/>
          <p:cNvSpPr txBox="1">
            <a:spLocks noChangeArrowheads="1"/>
          </p:cNvSpPr>
          <p:nvPr/>
        </p:nvSpPr>
        <p:spPr bwMode="auto">
          <a:xfrm>
            <a:off x="3419475" y="2844800"/>
            <a:ext cx="54737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 b="1" dirty="0">
                <a:latin typeface="Calibri" pitchFamily="34" charset="0"/>
              </a:rPr>
              <a:t>Reforma systemu oświaty – </a:t>
            </a:r>
          </a:p>
          <a:p>
            <a:pPr algn="ctr"/>
            <a:r>
              <a:rPr lang="pl-PL" sz="2400" b="1" dirty="0">
                <a:latin typeface="Calibri" pitchFamily="34" charset="0"/>
              </a:rPr>
              <a:t>plan wdrażania </a:t>
            </a:r>
            <a:r>
              <a:rPr lang="pl-PL" sz="2400" b="1" dirty="0" smtClean="0">
                <a:latin typeface="Calibri" pitchFamily="34" charset="0"/>
              </a:rPr>
              <a:t>oraz </a:t>
            </a:r>
            <a:br>
              <a:rPr lang="pl-PL" sz="2400" b="1" dirty="0" smtClean="0">
                <a:latin typeface="Calibri" pitchFamily="34" charset="0"/>
              </a:rPr>
            </a:br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</a:rPr>
              <a:t>projekt nowej sieci szkół</a:t>
            </a: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r>
              <a:rPr lang="pl-PL" sz="2400" b="1" dirty="0" smtClean="0">
                <a:latin typeface="Calibri" pitchFamily="34" charset="0"/>
              </a:rPr>
              <a:t>prowadzonych </a:t>
            </a:r>
            <a:r>
              <a:rPr lang="pl-PL" sz="2400" b="1" dirty="0">
                <a:latin typeface="Calibri" pitchFamily="34" charset="0"/>
              </a:rPr>
              <a:t>przez Miasto </a:t>
            </a:r>
            <a:r>
              <a:rPr lang="pl-PL" sz="2400" b="1" dirty="0" smtClean="0">
                <a:latin typeface="Calibri" pitchFamily="34" charset="0"/>
              </a:rPr>
              <a:t>Bydgoszcz</a:t>
            </a:r>
          </a:p>
        </p:txBody>
      </p:sp>
      <p:pic>
        <p:nvPicPr>
          <p:cNvPr id="3075" name="Obraz 2" descr="logo_umb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420938"/>
            <a:ext cx="26289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pole tekstowe 3"/>
          <p:cNvSpPr txBox="1">
            <a:spLocks noChangeArrowheads="1"/>
          </p:cNvSpPr>
          <p:nvPr/>
        </p:nvSpPr>
        <p:spPr bwMode="auto">
          <a:xfrm>
            <a:off x="3923782" y="5732463"/>
            <a:ext cx="17091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1600" dirty="0" smtClean="0">
                <a:latin typeface="Calibri" pitchFamily="34" charset="0"/>
              </a:rPr>
              <a:t>20 </a:t>
            </a:r>
            <a:r>
              <a:rPr lang="pl-PL" sz="1600" dirty="0">
                <a:latin typeface="Calibri" pitchFamily="34" charset="0"/>
              </a:rPr>
              <a:t>stycznia 2017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59662" y="908050"/>
            <a:ext cx="8424862" cy="504825"/>
          </a:xfrm>
          <a:prstGeom prst="roundRect">
            <a:avLst>
              <a:gd name="adj" fmla="val 0"/>
            </a:avLst>
          </a:prstGeom>
        </p:spPr>
        <p:txBody>
          <a:bodyPr/>
          <a:lstStyle/>
          <a:p>
            <a:pPr eaLnBrk="1" hangingPunct="1">
              <a:defRPr/>
            </a:pPr>
            <a:r>
              <a:rPr lang="pl-PL" sz="2000" b="1" dirty="0" smtClean="0"/>
              <a:t>Porównanie – liczba uczniów w bydgoskich szkołach podstawowych</a:t>
            </a:r>
          </a:p>
        </p:txBody>
      </p:sp>
      <p:graphicFrame>
        <p:nvGraphicFramePr>
          <p:cNvPr id="4" name="Wykres 3"/>
          <p:cNvGraphicFramePr/>
          <p:nvPr/>
        </p:nvGraphicFramePr>
        <p:xfrm>
          <a:off x="899592" y="2057400"/>
          <a:ext cx="7632848" cy="42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827584" y="2060848"/>
          <a:ext cx="727280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712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"/>
          <p:cNvSpPr txBox="1">
            <a:spLocks noChangeArrowheads="1"/>
          </p:cNvSpPr>
          <p:nvPr/>
        </p:nvSpPr>
        <p:spPr bwMode="auto">
          <a:xfrm>
            <a:off x="1187624" y="2636912"/>
            <a:ext cx="669674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alibri" pitchFamily="34" charset="0"/>
              </a:rPr>
              <a:t>Propozycja zmian w sieci szkół,</a:t>
            </a: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r>
              <a:rPr lang="pl-PL" sz="2400" b="1" dirty="0" smtClean="0">
                <a:latin typeface="Calibri" pitchFamily="34" charset="0"/>
              </a:rPr>
              <a:t>dla których organem prowadzącym jest </a:t>
            </a:r>
          </a:p>
          <a:p>
            <a:pPr algn="ctr"/>
            <a:r>
              <a:rPr lang="pl-PL" sz="2400" b="1" dirty="0" smtClean="0">
                <a:latin typeface="Calibri" pitchFamily="34" charset="0"/>
              </a:rPr>
              <a:t>Miasto Bydgoszcz</a:t>
            </a:r>
          </a:p>
        </p:txBody>
      </p:sp>
      <p:pic>
        <p:nvPicPr>
          <p:cNvPr id="3075" name="Obraz 2" descr="logo_umb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92424" cy="106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23850" y="1484313"/>
            <a:ext cx="8640763" cy="51133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altLang="pl-PL" sz="2100" b="1" dirty="0" smtClean="0">
              <a:solidFill>
                <a:srgbClr val="00B0F0"/>
              </a:solidFill>
            </a:endParaRPr>
          </a:p>
          <a:p>
            <a:r>
              <a:rPr lang="pl-PL" altLang="pl-PL" sz="2000" b="1" dirty="0" smtClean="0">
                <a:solidFill>
                  <a:srgbClr val="00B0F0"/>
                </a:solidFill>
              </a:rPr>
              <a:t>Gimnazja samodzielne: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pl-PL" altLang="pl-PL" sz="2000" b="1" dirty="0" smtClean="0"/>
              <a:t>Przekształcenie 2 gimnazjów w szkoły podstawowe  </a:t>
            </a:r>
            <a:r>
              <a:rPr lang="pl-PL" altLang="pl-PL" sz="2000" dirty="0" smtClean="0"/>
              <a:t>- od 1 wrześnie 2017 r.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pl-PL" altLang="pl-PL" sz="2000" b="1" dirty="0" smtClean="0"/>
              <a:t>Włączenie 8 gimnazjów do szkół podstawowych </a:t>
            </a:r>
            <a:r>
              <a:rPr lang="pl-PL" altLang="pl-PL" sz="2000" dirty="0" smtClean="0"/>
              <a:t>– od 1 września 2017 r.</a:t>
            </a:r>
          </a:p>
          <a:p>
            <a:endParaRPr lang="pl-PL" altLang="pl-PL" sz="2000" b="1" dirty="0" smtClean="0">
              <a:solidFill>
                <a:srgbClr val="00B0F0"/>
              </a:solidFill>
            </a:endParaRPr>
          </a:p>
          <a:p>
            <a:r>
              <a:rPr lang="pl-PL" altLang="pl-PL" sz="2000" b="1" dirty="0" smtClean="0">
                <a:solidFill>
                  <a:srgbClr val="00B0F0"/>
                </a:solidFill>
              </a:rPr>
              <a:t>Gimnazja w strukturze zespołów: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pl-PL" altLang="pl-PL" sz="2000" dirty="0" smtClean="0"/>
              <a:t>Przekształcenie zespołów szkół z gimnazjami odpowiednio w ośmioletnie szkoły podstawowe, licea, technika;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pl-PL" altLang="pl-PL" sz="2000" dirty="0" smtClean="0"/>
              <a:t>Przekształcenie gimnazjum mistrzostwa sportowego w szkołę podstawową mistrzostwa sportowego;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pl-PL" altLang="pl-PL" sz="2000" dirty="0" smtClean="0"/>
              <a:t>W pozostałych zespołach włączanie gimnazjów do szkół podstawowych, wchodzących w skład zespołów.</a:t>
            </a:r>
          </a:p>
          <a:p>
            <a:pPr>
              <a:defRPr/>
            </a:pPr>
            <a:endParaRPr lang="pl-PL" altLang="pl-PL" sz="2800" b="1" dirty="0" smtClean="0">
              <a:solidFill>
                <a:srgbClr val="00B0F0"/>
              </a:solidFill>
            </a:endParaRPr>
          </a:p>
          <a:p>
            <a:endParaRPr lang="pl-PL" altLang="pl-PL" sz="2100" dirty="0" smtClean="0"/>
          </a:p>
          <a:p>
            <a:pPr>
              <a:buFont typeface="Arial" charset="0"/>
              <a:buAutoNum type="arabicPeriod"/>
            </a:pPr>
            <a:endParaRPr lang="pl-PL" altLang="pl-PL" sz="2100" dirty="0" smtClean="0"/>
          </a:p>
          <a:p>
            <a:pPr>
              <a:buFont typeface="Arial" charset="0"/>
              <a:buAutoNum type="arabicPeriod"/>
            </a:pPr>
            <a:endParaRPr lang="pl-PL" altLang="pl-PL" sz="2100" dirty="0" smtClean="0"/>
          </a:p>
          <a:p>
            <a:pPr>
              <a:buFont typeface="Arial" charset="0"/>
              <a:buAutoNum type="arabicPeriod"/>
            </a:pPr>
            <a:endParaRPr lang="pl-PL" altLang="pl-PL" sz="2100" dirty="0" smtClean="0"/>
          </a:p>
          <a:p>
            <a:pPr>
              <a:buFont typeface="Arial" charset="0"/>
              <a:buAutoNum type="arabicPeriod"/>
            </a:pPr>
            <a:endParaRPr lang="pl-PL" altLang="pl-PL" sz="2100" dirty="0" smtClean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95536" y="836712"/>
            <a:ext cx="8424862" cy="576833"/>
          </a:xfrm>
        </p:spPr>
        <p:txBody>
          <a:bodyPr/>
          <a:lstStyle/>
          <a:p>
            <a:pPr>
              <a:defRPr/>
            </a:pPr>
            <a:r>
              <a:rPr lang="pl-PL" sz="2800" b="1" dirty="0" smtClean="0"/>
              <a:t>Gimnazja – sposób wygaszania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95536" y="836712"/>
            <a:ext cx="8424862" cy="792758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/>
              <a:t>Przekształcenie 3 gimnazjów w </a:t>
            </a:r>
            <a:r>
              <a:rPr lang="pl-PL" sz="2400" b="1" u="sng" dirty="0" smtClean="0"/>
              <a:t>nowe</a:t>
            </a:r>
            <a:r>
              <a:rPr lang="pl-PL" sz="2400" b="1" dirty="0" smtClean="0"/>
              <a:t> szkoły podstawowe</a:t>
            </a:r>
            <a:endParaRPr lang="pl-PL" sz="24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95536" y="2276872"/>
          <a:ext cx="8424936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624"/>
                <a:gridCol w="1584176"/>
                <a:gridCol w="3456136"/>
              </a:tblGrid>
              <a:tr h="1103974"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Gimnazjum nr 5</a:t>
                      </a:r>
                    </a:p>
                    <a:p>
                      <a:r>
                        <a:rPr lang="pl-PL" sz="1800" b="0" dirty="0" smtClean="0">
                          <a:solidFill>
                            <a:schemeClr val="tx1"/>
                          </a:solidFill>
                        </a:rPr>
                        <a:t>ul. Berlinga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800" b="0" dirty="0" smtClean="0">
                          <a:solidFill>
                            <a:schemeClr val="tx1"/>
                          </a:solidFill>
                        </a:rPr>
                        <a:t>Fordon</a:t>
                      </a:r>
                      <a:endParaRPr lang="pl-PL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2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altLang="pl-PL" sz="1800" b="1" dirty="0" smtClean="0">
                          <a:solidFill>
                            <a:schemeClr val="tx1"/>
                          </a:solidFill>
                        </a:rPr>
                        <a:t>Szkoła Podstawowa nr 70 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92155"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Gimnazjum nr 54 </a:t>
                      </a:r>
                    </a:p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Mistrzostwa Sportowego</a:t>
                      </a:r>
                    </a:p>
                    <a:p>
                      <a:r>
                        <a:rPr lang="pl-PL" sz="1800" b="0" dirty="0" smtClean="0">
                          <a:solidFill>
                            <a:schemeClr val="tx1"/>
                          </a:solidFill>
                        </a:rPr>
                        <a:t>ul. Berlinga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800" b="0" dirty="0" smtClean="0">
                          <a:solidFill>
                            <a:schemeClr val="tx1"/>
                          </a:solidFill>
                        </a:rPr>
                        <a:t>Fordon</a:t>
                      </a:r>
                      <a:endParaRPr lang="pl-PL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l-PL" sz="2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800" b="1" dirty="0" smtClean="0">
                          <a:solidFill>
                            <a:schemeClr val="tx1"/>
                          </a:solidFill>
                        </a:rPr>
                        <a:t>Szkoła Podstawowa nr 71 Mistrzostwa Sportowego</a:t>
                      </a:r>
                    </a:p>
                  </a:txBody>
                  <a:tcPr anchor="ctr"/>
                </a:tc>
              </a:tr>
              <a:tr h="1104271"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Gimnazjum nr 23</a:t>
                      </a:r>
                    </a:p>
                    <a:p>
                      <a:r>
                        <a:rPr lang="pl-PL" sz="1800" b="0" dirty="0" smtClean="0">
                          <a:solidFill>
                            <a:schemeClr val="tx1"/>
                          </a:solidFill>
                        </a:rPr>
                        <a:t>ul. Czackiego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800" b="0" dirty="0" err="1" smtClean="0">
                          <a:solidFill>
                            <a:schemeClr val="tx1"/>
                          </a:solidFill>
                        </a:rPr>
                        <a:t>Górzyskowo</a:t>
                      </a:r>
                      <a:endParaRPr lang="pl-PL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l-PL" sz="2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800" b="1" dirty="0" smtClean="0">
                          <a:solidFill>
                            <a:schemeClr val="tx1"/>
                          </a:solidFill>
                        </a:rPr>
                        <a:t>Szkoła Podstawowa nr 72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Strzałka w prawo 9"/>
          <p:cNvSpPr/>
          <p:nvPr/>
        </p:nvSpPr>
        <p:spPr>
          <a:xfrm>
            <a:off x="3923928" y="5085184"/>
            <a:ext cx="1296144" cy="503113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7" name="Strzałka w prawo 6"/>
          <p:cNvSpPr/>
          <p:nvPr/>
        </p:nvSpPr>
        <p:spPr>
          <a:xfrm>
            <a:off x="3923928" y="2564904"/>
            <a:ext cx="1296144" cy="503113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" name="Strzałka w prawo 7"/>
          <p:cNvSpPr/>
          <p:nvPr/>
        </p:nvSpPr>
        <p:spPr>
          <a:xfrm>
            <a:off x="3923928" y="3789040"/>
            <a:ext cx="1296144" cy="503113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557338"/>
            <a:ext cx="8424862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pl-PL" altLang="pl-PL" dirty="0" smtClean="0">
                <a:solidFill>
                  <a:srgbClr val="FF0000"/>
                </a:solidFill>
              </a:rPr>
              <a:t>Uczniowie wszystkich gimnazjów włączanych do szkół podstawowych będą kontynuować naukę aż do ukończenia gimnazjum w budynkach swoich dotychczasowych szkół.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23528" y="836712"/>
            <a:ext cx="8496870" cy="648072"/>
          </a:xfrm>
        </p:spPr>
        <p:txBody>
          <a:bodyPr/>
          <a:lstStyle/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sz="2400" b="1" dirty="0" smtClean="0"/>
              <a:t>Włączenie samodzielnych </a:t>
            </a:r>
            <a:r>
              <a:rPr lang="pl-PL" sz="2400" b="1" dirty="0"/>
              <a:t>gimnazjów do szkół podstawowych</a:t>
            </a:r>
          </a:p>
          <a:p>
            <a:pPr>
              <a:defRPr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2348880"/>
          <a:ext cx="8496948" cy="4125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448272"/>
                <a:gridCol w="4104460"/>
              </a:tblGrid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Gimnazjum</a:t>
                      </a:r>
                      <a:endParaRPr lang="pl-PL" sz="1400" b="1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Szkoła podstawowa, do której włączane jest gimnazjum</a:t>
                      </a:r>
                      <a:endParaRPr lang="pl-PL" sz="1400" b="1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Budynki</a:t>
                      </a:r>
                      <a:r>
                        <a:rPr lang="pl-PL" sz="1400" b="1" baseline="0" dirty="0" smtClean="0"/>
                        <a:t> po gimnazjum</a:t>
                      </a:r>
                      <a:endParaRPr lang="pl-PL" sz="1400" b="1" dirty="0"/>
                    </a:p>
                  </a:txBody>
                  <a:tcPr marL="91425" marR="91425" marT="45722" marB="45722" anchor="ctr"/>
                </a:tc>
              </a:tr>
              <a:tr h="799524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Gimnazjum</a:t>
                      </a:r>
                      <a:r>
                        <a:rPr lang="pl-PL" sz="1400" b="1" baseline="0" dirty="0" smtClean="0"/>
                        <a:t> nr </a:t>
                      </a:r>
                      <a:r>
                        <a:rPr lang="pl-PL" sz="1400" b="1" dirty="0" smtClean="0"/>
                        <a:t>9 </a:t>
                      </a:r>
                    </a:p>
                    <a:p>
                      <a:pPr algn="l"/>
                      <a:r>
                        <a:rPr lang="pl-PL" sz="1400" dirty="0" smtClean="0"/>
                        <a:t>ul. Gajowa 94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Szkoła Podstawowa nr 14</a:t>
                      </a:r>
                    </a:p>
                    <a:p>
                      <a:pPr algn="l"/>
                      <a:r>
                        <a:rPr lang="pl-PL" sz="1400" b="0" dirty="0" smtClean="0"/>
                        <a:t>(lub do Zespołu Szkół Handlowych)</a:t>
                      </a:r>
                    </a:p>
                    <a:p>
                      <a:pPr algn="l"/>
                      <a:r>
                        <a:rPr lang="pl-PL" sz="1400" dirty="0" smtClean="0"/>
                        <a:t>ul. Żmudzka 12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altLang="pl-PL" sz="1400" baseline="0" dirty="0" smtClean="0"/>
                        <a:t>od IX 2018 r</a:t>
                      </a:r>
                      <a:r>
                        <a:rPr lang="pl-PL" altLang="pl-PL" sz="140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pl-PL" altLang="pl-PL" sz="1400" baseline="0" dirty="0" smtClean="0"/>
                        <a:t>nowa siedziba Zespołu Szkół Handlowych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</a:tr>
              <a:tr h="811425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Gimnazjum nr 16 </a:t>
                      </a:r>
                    </a:p>
                    <a:p>
                      <a:pPr algn="l"/>
                      <a:r>
                        <a:rPr lang="pl-PL" sz="1400" dirty="0" smtClean="0"/>
                        <a:t>ul. Boh.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err="1" smtClean="0"/>
                        <a:t>Kragujewca</a:t>
                      </a:r>
                      <a:r>
                        <a:rPr lang="pl-PL" sz="1400" dirty="0" smtClean="0"/>
                        <a:t> 10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Szkoła Podstawowa nr 46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ul.</a:t>
                      </a:r>
                      <a:r>
                        <a:rPr lang="pl-PL" sz="1400" baseline="0" dirty="0" smtClean="0"/>
                        <a:t> Kombatantów 2</a:t>
                      </a:r>
                      <a:endParaRPr lang="pl-PL" sz="1400" dirty="0" smtClean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altLang="pl-PL" sz="1400" dirty="0" smtClean="0"/>
                        <a:t>od IX 2017 r. dodatkowy budynek dla SP 60 i Ośrodka Rewalidacyjno-Wychowawczego dla Dzieci </a:t>
                      </a:r>
                      <a:r>
                        <a:rPr lang="pl-PL" altLang="pl-PL" sz="1400" smtClean="0"/>
                        <a:t>i Młodzieży</a:t>
                      </a:r>
                      <a:endParaRPr lang="pl-PL" altLang="pl-PL" sz="1400" dirty="0" smtClean="0"/>
                    </a:p>
                    <a:p>
                      <a:pPr algn="l"/>
                      <a:r>
                        <a:rPr lang="pl-PL" altLang="pl-PL" sz="1400" dirty="0" smtClean="0"/>
                        <a:t>z Autyzmem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</a:tr>
              <a:tr h="837323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Gimnazjum nr 20 </a:t>
                      </a:r>
                    </a:p>
                    <a:p>
                      <a:pPr algn="l"/>
                      <a:r>
                        <a:rPr lang="pl-PL" sz="1400" dirty="0" smtClean="0"/>
                        <a:t>ul. Karpacka 30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Szkoła Podstawowa nr 56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ul. Bośniacka 3</a:t>
                      </a:r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400" baseline="0" dirty="0" smtClean="0"/>
                        <a:t>od  IX 2019 r. nowa siedziba SP 56</a:t>
                      </a:r>
                      <a:endParaRPr lang="pl-PL" sz="1400" dirty="0" smtClean="0"/>
                    </a:p>
                  </a:txBody>
                  <a:tcPr marL="91425" marR="91425" marT="45722" marB="45722" anchor="ctr"/>
                </a:tc>
              </a:tr>
              <a:tr h="811425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Gimnazjum nr</a:t>
                      </a:r>
                      <a:r>
                        <a:rPr lang="pl-PL" sz="1400" b="1" baseline="0" dirty="0" smtClean="0"/>
                        <a:t> </a:t>
                      </a:r>
                      <a:r>
                        <a:rPr lang="pl-PL" sz="1400" b="1" dirty="0" smtClean="0"/>
                        <a:t>22 </a:t>
                      </a:r>
                    </a:p>
                    <a:p>
                      <a:pPr algn="l"/>
                      <a:r>
                        <a:rPr lang="pl-PL" sz="1400" dirty="0" smtClean="0"/>
                        <a:t>ul. Dąbrowskiego 8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Szkoła Podstawowa nr 61 </a:t>
                      </a:r>
                    </a:p>
                    <a:p>
                      <a:pPr algn="l"/>
                      <a:r>
                        <a:rPr lang="pl-PL" sz="1400" dirty="0" smtClean="0"/>
                        <a:t>ul. Krucza 5a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altLang="pl-PL" sz="1400" dirty="0" smtClean="0"/>
                        <a:t>od IX 2019 r. w budynku pozostaje Międzynarodowa Szkoła Podstawowa Sokrates </a:t>
                      </a:r>
                      <a:r>
                        <a:rPr lang="pl-PL" altLang="pl-PL" sz="1400" smtClean="0"/>
                        <a:t>(dzierżawa)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23528" y="836712"/>
            <a:ext cx="8496870" cy="648072"/>
          </a:xfrm>
        </p:spPr>
        <p:txBody>
          <a:bodyPr/>
          <a:lstStyle/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sz="2400" b="1" dirty="0" smtClean="0"/>
              <a:t>Włączenie samodzielnych </a:t>
            </a:r>
            <a:r>
              <a:rPr lang="pl-PL" sz="2400" b="1" dirty="0"/>
              <a:t>gimnazjów do szkół podstawowych</a:t>
            </a:r>
          </a:p>
          <a:p>
            <a:pPr>
              <a:defRPr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1988840"/>
          <a:ext cx="8496948" cy="4032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2520280"/>
                <a:gridCol w="4104460"/>
              </a:tblGrid>
              <a:tr h="777205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Gimnazjum</a:t>
                      </a:r>
                      <a:endParaRPr lang="pl-PL" sz="1400" b="1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Szkoła podstawowa, do której włączane jest gimnazjum</a:t>
                      </a:r>
                      <a:endParaRPr lang="pl-PL" sz="1400" b="1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Budynki</a:t>
                      </a:r>
                      <a:r>
                        <a:rPr lang="pl-PL" sz="1400" b="1" baseline="0" dirty="0" smtClean="0"/>
                        <a:t> po gimnazjum</a:t>
                      </a:r>
                      <a:endParaRPr lang="pl-PL" sz="1400" b="1" dirty="0"/>
                    </a:p>
                  </a:txBody>
                  <a:tcPr marL="91425" marR="91425" marT="45722" marB="45722" anchor="ctr"/>
                </a:tc>
              </a:tr>
              <a:tr h="813811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Gimnazjum nr 24 </a:t>
                      </a:r>
                    </a:p>
                    <a:p>
                      <a:pPr algn="l"/>
                      <a:r>
                        <a:rPr lang="pl-PL" sz="1400" dirty="0" smtClean="0"/>
                        <a:t>ul. Kościuszki 37a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Szkoła Podstawowa nr 37</a:t>
                      </a:r>
                    </a:p>
                    <a:p>
                      <a:pPr algn="l"/>
                      <a:r>
                        <a:rPr lang="pl-PL" sz="1400" dirty="0" smtClean="0"/>
                        <a:t> ul. Gdańska 122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400" dirty="0" smtClean="0"/>
                        <a:t>od IX 2019 r. do</a:t>
                      </a:r>
                      <a:r>
                        <a:rPr lang="pl-PL" altLang="pl-PL" sz="1400" baseline="0" dirty="0" smtClean="0"/>
                        <a:t> dyspozycji Miasta</a:t>
                      </a:r>
                      <a:endParaRPr lang="pl-PL" sz="1400" dirty="0" smtClean="0"/>
                    </a:p>
                    <a:p>
                      <a:pPr algn="l"/>
                      <a:endParaRPr lang="pl-PL" sz="1400" dirty="0"/>
                    </a:p>
                  </a:txBody>
                  <a:tcPr marL="91425" marR="91425" marT="45722" marB="45722" anchor="ctr"/>
                </a:tc>
              </a:tr>
              <a:tr h="813811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Gimnazjum nr 25</a:t>
                      </a:r>
                    </a:p>
                    <a:p>
                      <a:pPr algn="l"/>
                      <a:r>
                        <a:rPr lang="pl-PL" sz="1400" dirty="0" smtClean="0"/>
                        <a:t>ul. Fredry 3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Szkoła Podstawowa nr  2</a:t>
                      </a:r>
                    </a:p>
                    <a:p>
                      <a:pPr algn="l"/>
                      <a:r>
                        <a:rPr lang="pl-PL" sz="1400" dirty="0" smtClean="0"/>
                        <a:t> ul. Hetmańska 34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altLang="pl-PL" sz="1400" baseline="0" dirty="0" smtClean="0"/>
                        <a:t>od IX 2019 r. do dyspozycji Miasta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</a:tr>
              <a:tr h="813811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Gimnazjum nr</a:t>
                      </a:r>
                      <a:r>
                        <a:rPr lang="pl-PL" sz="1400" b="1" baseline="0" dirty="0" smtClean="0"/>
                        <a:t> </a:t>
                      </a:r>
                      <a:r>
                        <a:rPr lang="pl-PL" sz="1400" b="1" dirty="0" smtClean="0"/>
                        <a:t>27 </a:t>
                      </a:r>
                    </a:p>
                    <a:p>
                      <a:pPr algn="l"/>
                      <a:r>
                        <a:rPr lang="pl-PL" sz="1400" dirty="0" smtClean="0"/>
                        <a:t>ul. Kruszwicka 2 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Szkoła Podstawowa nr</a:t>
                      </a:r>
                      <a:r>
                        <a:rPr lang="pl-PL" sz="1400" b="1" baseline="0" dirty="0" smtClean="0"/>
                        <a:t> </a:t>
                      </a:r>
                      <a:r>
                        <a:rPr lang="pl-PL" sz="1400" b="1" dirty="0" smtClean="0"/>
                        <a:t>10 </a:t>
                      </a:r>
                    </a:p>
                    <a:p>
                      <a:pPr algn="l"/>
                      <a:r>
                        <a:rPr lang="pl-PL" sz="1400" dirty="0" smtClean="0"/>
                        <a:t>ul. Śląska 7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400" dirty="0" smtClean="0"/>
                        <a:t>od IX 2018 r. jako drugi budynek dla </a:t>
                      </a:r>
                      <a:r>
                        <a:rPr lang="pl-PL" altLang="pl-PL" sz="1400" baseline="0" dirty="0" smtClean="0"/>
                        <a:t>Zespołu Szkół Mechanicznych nr 1</a:t>
                      </a:r>
                      <a:endParaRPr lang="pl-PL" sz="1400" dirty="0" smtClean="0"/>
                    </a:p>
                  </a:txBody>
                  <a:tcPr marL="91425" marR="91425" marT="45722" marB="45722" anchor="ctr"/>
                </a:tc>
              </a:tr>
              <a:tr h="813811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Gimnazjum</a:t>
                      </a:r>
                      <a:r>
                        <a:rPr lang="pl-PL" sz="1400" b="1" baseline="0" dirty="0" smtClean="0"/>
                        <a:t> nr </a:t>
                      </a:r>
                      <a:r>
                        <a:rPr lang="pl-PL" sz="1400" b="1" dirty="0" smtClean="0"/>
                        <a:t>28</a:t>
                      </a:r>
                    </a:p>
                    <a:p>
                      <a:pPr algn="l"/>
                      <a:r>
                        <a:rPr lang="pl-PL" sz="1400" dirty="0" smtClean="0"/>
                        <a:t> ul. Żeglarska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67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/>
                        <a:t>Szkoła Podstawowa nr 36</a:t>
                      </a:r>
                    </a:p>
                    <a:p>
                      <a:pPr algn="l"/>
                      <a:r>
                        <a:rPr lang="pl-PL" sz="1400" dirty="0" smtClean="0"/>
                        <a:t> ul. Średnia 98</a:t>
                      </a:r>
                      <a:endParaRPr lang="pl-PL" sz="1400" dirty="0"/>
                    </a:p>
                  </a:txBody>
                  <a:tcPr marL="91425" marR="91425" marT="45722" marB="4572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400" dirty="0" smtClean="0"/>
                        <a:t>od IX 2019 r. w zasobach oświatowych, możliwa nowa siedziba XIII LO</a:t>
                      </a:r>
                      <a:endParaRPr lang="pl-PL" sz="1400" dirty="0" smtClean="0"/>
                    </a:p>
                  </a:txBody>
                  <a:tcPr marL="91425" marR="91425" marT="45722" marB="45722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395288" y="1557338"/>
            <a:ext cx="8748712" cy="5040312"/>
          </a:xfrm>
        </p:spPr>
        <p:txBody>
          <a:bodyPr/>
          <a:lstStyle/>
          <a:p>
            <a:r>
              <a:rPr lang="pl-PL" b="1" dirty="0" smtClean="0">
                <a:solidFill>
                  <a:srgbClr val="00B0F0"/>
                </a:solidFill>
              </a:rPr>
              <a:t>Zmiana obwodów </a:t>
            </a:r>
            <a:r>
              <a:rPr lang="pl-PL" b="1" dirty="0" err="1" smtClean="0">
                <a:solidFill>
                  <a:srgbClr val="00B0F0"/>
                </a:solidFill>
              </a:rPr>
              <a:t>szkół</a:t>
            </a:r>
            <a:r>
              <a:rPr lang="pl-PL" b="1" dirty="0" smtClean="0">
                <a:solidFill>
                  <a:srgbClr val="00B0F0"/>
                </a:solidFill>
              </a:rPr>
              <a:t> podstawowych od 1 września 2017 r.: </a:t>
            </a:r>
            <a:endParaRPr lang="pl-PL" dirty="0" smtClean="0">
              <a:solidFill>
                <a:srgbClr val="00B0F0"/>
              </a:solidFill>
            </a:endParaRPr>
          </a:p>
          <a:p>
            <a:pPr lvl="0"/>
            <a:r>
              <a:rPr lang="pl-PL" dirty="0" smtClean="0"/>
              <a:t>Obwód zmieni się w 26 szkołach podstawowych o numerach: </a:t>
            </a:r>
          </a:p>
          <a:p>
            <a:r>
              <a:rPr lang="pl-PL" b="1" dirty="0" smtClean="0"/>
              <a:t>	4, 9, 10, 13,14, 15, 19, 20, 25, 26, 27, 28, 31, 32, </a:t>
            </a:r>
            <a:br>
              <a:rPr lang="pl-PL" b="1" dirty="0" smtClean="0"/>
            </a:br>
            <a:r>
              <a:rPr lang="pl-PL" b="1" dirty="0" smtClean="0"/>
              <a:t>	38, 41, 45, 46, 48, 57, 61, 62, 63, 65, 66, 67. </a:t>
            </a:r>
            <a:endParaRPr lang="pl-PL" dirty="0" smtClean="0"/>
          </a:p>
          <a:p>
            <a:r>
              <a:rPr lang="pl-PL" b="1" dirty="0" smtClean="0">
                <a:solidFill>
                  <a:srgbClr val="00B0F0"/>
                </a:solidFill>
              </a:rPr>
              <a:t>Szkoły branżowe od 1 września 2017 r.:</a:t>
            </a:r>
            <a:endParaRPr lang="pl-PL" dirty="0" smtClean="0">
              <a:solidFill>
                <a:srgbClr val="00B0F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l-PL" dirty="0" smtClean="0"/>
              <a:t>Przekształcenie 11 zasadniczych </a:t>
            </a:r>
            <a:r>
              <a:rPr lang="pl-PL" dirty="0" err="1" smtClean="0"/>
              <a:t>szkół</a:t>
            </a:r>
            <a:r>
              <a:rPr lang="pl-PL" dirty="0" smtClean="0"/>
              <a:t> zawodowych w branżowe szkoły I stopnia.</a:t>
            </a:r>
          </a:p>
          <a:p>
            <a:pPr lvl="0">
              <a:buFont typeface="Arial" pitchFamily="34" charset="0"/>
              <a:buChar char="•"/>
            </a:pPr>
            <a:r>
              <a:rPr lang="pl-PL" dirty="0" smtClean="0"/>
              <a:t>Utworzenie dwóch nowych branżowych </a:t>
            </a:r>
            <a:r>
              <a:rPr lang="pl-PL" dirty="0" err="1" smtClean="0"/>
              <a:t>szkół</a:t>
            </a:r>
            <a:r>
              <a:rPr lang="pl-PL" dirty="0" smtClean="0"/>
              <a:t> I stopnia:</a:t>
            </a:r>
          </a:p>
          <a:p>
            <a:pPr lvl="3"/>
            <a:r>
              <a:rPr lang="pl-PL" dirty="0" smtClean="0"/>
              <a:t>w </a:t>
            </a:r>
            <a:r>
              <a:rPr lang="pl-PL" b="1" dirty="0" smtClean="0"/>
              <a:t>ZS nr 12 </a:t>
            </a:r>
            <a:r>
              <a:rPr lang="pl-PL" dirty="0" smtClean="0"/>
              <a:t>w zawodzie elektryk,</a:t>
            </a:r>
          </a:p>
          <a:p>
            <a:pPr lvl="3"/>
            <a:r>
              <a:rPr lang="pl-PL" dirty="0" smtClean="0"/>
              <a:t>w </a:t>
            </a:r>
            <a:r>
              <a:rPr lang="pl-PL" b="1" dirty="0" smtClean="0"/>
              <a:t>ZSM nr 1 </a:t>
            </a:r>
            <a:r>
              <a:rPr lang="pl-PL" dirty="0" smtClean="0"/>
              <a:t>w zawodzie monter-mechanik. </a:t>
            </a:r>
          </a:p>
          <a:p>
            <a:r>
              <a:rPr lang="pl-PL" b="1" dirty="0" smtClean="0">
                <a:solidFill>
                  <a:srgbClr val="00B0F0"/>
                </a:solidFill>
              </a:rPr>
              <a:t>Licea ogólnokształcące i technika od dnia 1 września 2019 r.:</a:t>
            </a:r>
            <a:endParaRPr lang="pl-PL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Liczba liceów ogólnokształcących i zespołów szkół z technikum od 2019 r. nie ulegnie zmianie;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Warunki lokalowe liceów i techników pozwolą na przyjęcie pełnego dodatkowego rocznika bez uszczuplenia oferty edukacyjnej dla uczniów.</a:t>
            </a:r>
          </a:p>
          <a:p>
            <a:r>
              <a:rPr lang="pl-PL" dirty="0" smtClean="0"/>
              <a:t> </a:t>
            </a:r>
          </a:p>
          <a:p>
            <a:pPr lvl="3">
              <a:defRPr/>
            </a:pPr>
            <a:endParaRPr lang="pl-PL" altLang="pl-PL" sz="2000" dirty="0" smtClean="0"/>
          </a:p>
          <a:p>
            <a:pPr lvl="3">
              <a:buNone/>
              <a:defRPr/>
            </a:pPr>
            <a:endParaRPr lang="pl-PL" altLang="pl-PL" sz="2000" dirty="0" smtClean="0"/>
          </a:p>
          <a:p>
            <a:pPr lvl="3">
              <a:buNone/>
              <a:defRPr/>
            </a:pPr>
            <a:endParaRPr lang="pl-PL" altLang="pl-PL" sz="2000" dirty="0" smtClean="0"/>
          </a:p>
          <a:p>
            <a:pPr>
              <a:defRPr/>
            </a:pPr>
            <a:r>
              <a:rPr lang="pl-PL" altLang="pl-PL" sz="2400" dirty="0" smtClean="0"/>
              <a:t> </a:t>
            </a:r>
            <a:endParaRPr lang="pl-PL" sz="2800" dirty="0"/>
          </a:p>
        </p:txBody>
      </p:sp>
      <p:sp>
        <p:nvSpPr>
          <p:cNvPr id="4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95536" y="764704"/>
            <a:ext cx="8424862" cy="648841"/>
          </a:xfrm>
        </p:spPr>
        <p:txBody>
          <a:bodyPr/>
          <a:lstStyle/>
          <a:p>
            <a:pPr>
              <a:defRPr/>
            </a:pPr>
            <a:r>
              <a:rPr lang="pl-PL" sz="2800" b="1" dirty="0" smtClean="0"/>
              <a:t>Szkoły podstawowe i ponadpodstawowe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467544" y="1412875"/>
            <a:ext cx="8352928" cy="511175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defRPr/>
            </a:pPr>
            <a:endParaRPr lang="pl-PL" altLang="pl-PL" sz="2000" b="1" dirty="0" smtClean="0">
              <a:solidFill>
                <a:srgbClr val="00B0F0"/>
              </a:solidFill>
            </a:endParaRPr>
          </a:p>
          <a:p>
            <a:pPr>
              <a:buFont typeface="Arial" charset="0"/>
              <a:buAutoNum type="arabicPeriod"/>
              <a:defRPr/>
            </a:pPr>
            <a:endParaRPr lang="pl-PL" altLang="pl-PL" dirty="0" smtClean="0"/>
          </a:p>
          <a:p>
            <a:pPr>
              <a:buFont typeface="Arial" charset="0"/>
              <a:buAutoNum type="arabicPeriod"/>
              <a:defRPr/>
            </a:pPr>
            <a:endParaRPr lang="pl-PL" altLang="pl-PL" dirty="0" smtClean="0"/>
          </a:p>
          <a:p>
            <a:pPr>
              <a:buFont typeface="Arial" charset="0"/>
              <a:buAutoNum type="arabicPeriod"/>
              <a:defRPr/>
            </a:pPr>
            <a:endParaRPr lang="pl-PL" altLang="pl-PL" dirty="0" smtClean="0"/>
          </a:p>
          <a:p>
            <a:pPr>
              <a:buFont typeface="Arial" charset="0"/>
              <a:buAutoNum type="arabicPeriod"/>
              <a:defRPr/>
            </a:pPr>
            <a:endParaRPr lang="pl-PL" altLang="pl-PL" dirty="0" smtClean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95536" y="764704"/>
            <a:ext cx="8424862" cy="648841"/>
          </a:xfrm>
        </p:spPr>
        <p:txBody>
          <a:bodyPr/>
          <a:lstStyle/>
          <a:p>
            <a:pPr>
              <a:defRPr/>
            </a:pPr>
            <a:r>
              <a:rPr lang="pl-PL" sz="2800" b="1" dirty="0" smtClean="0"/>
              <a:t>Zmiana siedziby szkół</a:t>
            </a:r>
            <a:endParaRPr lang="pl-PL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1988840"/>
          <a:ext cx="8424936" cy="345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7814"/>
                <a:gridCol w="3415514"/>
                <a:gridCol w="1821608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Szkoła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Nowa siedziba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Data</a:t>
                      </a:r>
                      <a:endParaRPr lang="pl-PL" dirty="0"/>
                    </a:p>
                  </a:txBody>
                  <a:tcPr/>
                </a:tc>
              </a:tr>
              <a:tr h="781288">
                <a:tc>
                  <a:txBody>
                    <a:bodyPr/>
                    <a:lstStyle/>
                    <a:p>
                      <a:r>
                        <a:rPr lang="pl-PL" altLang="pl-PL" sz="1600" b="1" dirty="0" smtClean="0"/>
                        <a:t>Zespół Szkół Handlowych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600" dirty="0" smtClean="0"/>
                        <a:t>ul. Kaliska 10 </a:t>
                      </a:r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Font typeface="Arial" pitchFamily="34" charset="0"/>
                        <a:buNone/>
                        <a:defRPr/>
                      </a:pPr>
                      <a:r>
                        <a:rPr lang="pl-PL" altLang="pl-PL" sz="1600" dirty="0" smtClean="0"/>
                        <a:t>ul. Gajowa 94 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Font typeface="Arial" pitchFamily="34" charset="0"/>
                        <a:buNone/>
                        <a:defRPr/>
                      </a:pPr>
                      <a:r>
                        <a:rPr lang="pl-PL" altLang="pl-PL" sz="1600" dirty="0" smtClean="0"/>
                        <a:t>(po Gimnazjum 9)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altLang="pl-PL" sz="1600" dirty="0" smtClean="0"/>
                        <a:t>1 września 2018 r.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Szkoła Podstawowa nr 56         </a:t>
                      </a:r>
                      <a:endParaRPr lang="pl-PL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ul. Bośniacka 3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pl-PL" altLang="pl-PL" sz="1600" b="1" dirty="0" smtClean="0"/>
                        <a:t>            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defRPr/>
                      </a:pPr>
                      <a:r>
                        <a:rPr lang="pl-PL" altLang="pl-PL" sz="1600" dirty="0" smtClean="0"/>
                        <a:t>ul. Karpacka 30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defRPr/>
                      </a:pPr>
                      <a:r>
                        <a:rPr lang="pl-PL" altLang="pl-PL" sz="1600" dirty="0" smtClean="0"/>
                        <a:t>(po Gimnazjum 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altLang="pl-PL" sz="1600" dirty="0" smtClean="0"/>
                        <a:t>1 września 2019 r.</a:t>
                      </a:r>
                      <a:endParaRPr lang="pl-PL" sz="1600" dirty="0"/>
                    </a:p>
                  </a:txBody>
                  <a:tcPr/>
                </a:tc>
              </a:tr>
              <a:tr h="833080">
                <a:tc>
                  <a:txBody>
                    <a:bodyPr/>
                    <a:lstStyle/>
                    <a:p>
                      <a:r>
                        <a:rPr lang="pl-PL" altLang="pl-PL" sz="1600" b="1" dirty="0" smtClean="0"/>
                        <a:t>Szkoła Podstawowa nr 9 </a:t>
                      </a:r>
                      <a:r>
                        <a:rPr lang="pl-PL" altLang="pl-PL" sz="1600" b="0" dirty="0" smtClean="0"/>
                        <a:t>                    ul. Tatrzańska 21</a:t>
                      </a:r>
                      <a:endParaRPr lang="pl-P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altLang="pl-PL" sz="1600" dirty="0" smtClean="0"/>
                        <a:t>ul. Bora-Komorowskiego 2</a:t>
                      </a:r>
                    </a:p>
                    <a:p>
                      <a:r>
                        <a:rPr lang="pl-PL" sz="1600" dirty="0" smtClean="0"/>
                        <a:t>nowy kompleks szkolno-przedszkolny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600" dirty="0" smtClean="0"/>
                        <a:t>1 września 2017 r.</a:t>
                      </a:r>
                      <a:endParaRPr lang="pl-PL" sz="1600" dirty="0" smtClean="0"/>
                    </a:p>
                    <a:p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altLang="pl-PL" sz="1600" b="1" dirty="0" smtClean="0"/>
                        <a:t>XIII Liceum Ogólnokształcące                  </a:t>
                      </a:r>
                      <a:r>
                        <a:rPr lang="pl-PL" altLang="pl-PL" sz="1600" b="0" dirty="0" smtClean="0"/>
                        <a:t>ul. Gawędy</a:t>
                      </a:r>
                      <a:r>
                        <a:rPr lang="pl-PL" altLang="pl-PL" sz="1600" b="0" baseline="0" dirty="0" smtClean="0"/>
                        <a:t> 5</a:t>
                      </a:r>
                      <a:endParaRPr lang="pl-P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altLang="pl-PL" sz="1600" dirty="0" smtClean="0"/>
                        <a:t>ul. Kromera 11 (obecnie</a:t>
                      </a:r>
                      <a:r>
                        <a:rPr lang="pl-PL" altLang="pl-PL" sz="1600" baseline="0" dirty="0" smtClean="0"/>
                        <a:t> ZS 28)</a:t>
                      </a:r>
                      <a:endParaRPr lang="pl-PL" altLang="pl-PL" sz="1600" dirty="0" smtClean="0"/>
                    </a:p>
                    <a:p>
                      <a:r>
                        <a:rPr lang="pl-PL" altLang="pl-PL" sz="1600" dirty="0" smtClean="0"/>
                        <a:t>lub ul. Żeglarska (po Gimnazjum nr 28)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 września 2019</a:t>
                      </a:r>
                      <a:r>
                        <a:rPr lang="pl-PL" sz="1600" baseline="0" dirty="0" smtClean="0"/>
                        <a:t> r.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467544" y="1412875"/>
            <a:ext cx="8352928" cy="511175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defRPr/>
            </a:pPr>
            <a:endParaRPr lang="pl-PL" altLang="pl-PL" sz="2000" b="1" dirty="0" smtClean="0">
              <a:solidFill>
                <a:srgbClr val="00B0F0"/>
              </a:solidFill>
            </a:endParaRPr>
          </a:p>
          <a:p>
            <a:pPr marL="285750" indent="-285750">
              <a:defRPr/>
            </a:pPr>
            <a:endParaRPr lang="pl-PL" altLang="pl-PL" sz="2000" b="1" dirty="0" smtClean="0">
              <a:solidFill>
                <a:srgbClr val="00B0F0"/>
              </a:solidFill>
            </a:endParaRPr>
          </a:p>
          <a:p>
            <a:pPr>
              <a:buFont typeface="Arial" charset="0"/>
              <a:buAutoNum type="arabicPeriod"/>
              <a:defRPr/>
            </a:pPr>
            <a:endParaRPr lang="pl-PL" altLang="pl-PL" dirty="0" smtClean="0"/>
          </a:p>
          <a:p>
            <a:pPr>
              <a:buFont typeface="Arial" charset="0"/>
              <a:buAutoNum type="arabicPeriod"/>
              <a:defRPr/>
            </a:pPr>
            <a:endParaRPr lang="pl-PL" altLang="pl-PL" dirty="0" smtClean="0"/>
          </a:p>
          <a:p>
            <a:pPr>
              <a:buFont typeface="Arial" charset="0"/>
              <a:buAutoNum type="arabicPeriod"/>
              <a:defRPr/>
            </a:pPr>
            <a:endParaRPr lang="pl-PL" altLang="pl-PL" dirty="0" smtClean="0"/>
          </a:p>
          <a:p>
            <a:pPr>
              <a:buFont typeface="Arial" charset="0"/>
              <a:buAutoNum type="arabicPeriod"/>
              <a:defRPr/>
            </a:pPr>
            <a:endParaRPr lang="pl-PL" altLang="pl-PL" dirty="0" smtClean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95536" y="764704"/>
            <a:ext cx="8424862" cy="648841"/>
          </a:xfrm>
        </p:spPr>
        <p:txBody>
          <a:bodyPr/>
          <a:lstStyle/>
          <a:p>
            <a:pPr>
              <a:defRPr/>
            </a:pPr>
            <a:r>
              <a:rPr lang="pl-PL" sz="2800" b="1" dirty="0" smtClean="0"/>
              <a:t>Funkcjonowanie szkół w dwóch budynkach</a:t>
            </a:r>
            <a:endParaRPr lang="pl-PL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7" y="1844824"/>
          <a:ext cx="8424937" cy="365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7814"/>
                <a:gridCol w="3415515"/>
                <a:gridCol w="1821608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Szkoła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Drugi</a:t>
                      </a:r>
                      <a:r>
                        <a:rPr lang="pl-PL" baseline="0" dirty="0" smtClean="0"/>
                        <a:t> budynek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</a:t>
                      </a:r>
                      <a:r>
                        <a:rPr lang="pl-PL" baseline="0" dirty="0" smtClean="0"/>
                        <a:t> kiedy</a:t>
                      </a:r>
                      <a:endParaRPr lang="pl-PL" dirty="0"/>
                    </a:p>
                  </a:txBody>
                  <a:tcPr/>
                </a:tc>
              </a:tr>
              <a:tr h="781288">
                <a:tc>
                  <a:txBody>
                    <a:bodyPr/>
                    <a:lstStyle/>
                    <a:p>
                      <a:r>
                        <a:rPr lang="pl-PL" altLang="pl-PL" sz="1600" b="1" dirty="0" smtClean="0"/>
                        <a:t>Szkoła Podstawowa nr 20</a:t>
                      </a:r>
                    </a:p>
                    <a:p>
                      <a:r>
                        <a:rPr lang="pl-PL" altLang="pl-PL" sz="1600" dirty="0" smtClean="0"/>
                        <a:t>ul. Grabowa 4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Font typeface="Arial" pitchFamily="34" charset="0"/>
                        <a:buNone/>
                        <a:defRPr/>
                      </a:pPr>
                      <a:r>
                        <a:rPr lang="pl-PL" altLang="pl-PL" sz="1600" dirty="0" smtClean="0"/>
                        <a:t>ul. Kaliska 10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Font typeface="Arial" pitchFamily="34" charset="0"/>
                        <a:buNone/>
                        <a:defRPr/>
                      </a:pPr>
                      <a:r>
                        <a:rPr lang="pl-PL" altLang="pl-PL" sz="1600" dirty="0" smtClean="0"/>
                        <a:t>(po Zespole Szkół Handlowych)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altLang="pl-PL" sz="1600" dirty="0" smtClean="0"/>
                        <a:t>1 września 2018 r.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altLang="pl-PL" sz="1600" b="1" dirty="0" smtClean="0"/>
                        <a:t>Szkoła Podstawowa nr 60</a:t>
                      </a:r>
                      <a:r>
                        <a:rPr lang="pl-PL" altLang="pl-PL" sz="1600" dirty="0" smtClean="0"/>
                        <a:t> </a:t>
                      </a:r>
                    </a:p>
                    <a:p>
                      <a:r>
                        <a:rPr lang="pl-PL" altLang="pl-PL" sz="1600" dirty="0" smtClean="0"/>
                        <a:t>ul. Glinki 117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defRPr/>
                      </a:pPr>
                      <a:r>
                        <a:rPr lang="pl-PL" altLang="pl-PL" sz="1600" dirty="0" smtClean="0"/>
                        <a:t>ul. Bohaterów </a:t>
                      </a:r>
                      <a:r>
                        <a:rPr lang="pl-PL" altLang="pl-PL" sz="1600" dirty="0" err="1" smtClean="0"/>
                        <a:t>Kragujewca</a:t>
                      </a:r>
                      <a:r>
                        <a:rPr lang="pl-PL" altLang="pl-PL" sz="1600" dirty="0" smtClean="0"/>
                        <a:t> 10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defRPr/>
                      </a:pPr>
                      <a:r>
                        <a:rPr lang="pl-PL" altLang="pl-PL" sz="1600" dirty="0" smtClean="0"/>
                        <a:t>(po Gimnazjum nr 16)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altLang="pl-PL" sz="1600" dirty="0" smtClean="0"/>
                        <a:t>1 września 2017 r.</a:t>
                      </a:r>
                    </a:p>
                    <a:p>
                      <a:r>
                        <a:rPr lang="pl-PL" sz="1100" dirty="0" smtClean="0"/>
                        <a:t>przez 2 lata razem </a:t>
                      </a:r>
                      <a:br>
                        <a:rPr lang="pl-PL" sz="1100" dirty="0" smtClean="0"/>
                      </a:br>
                      <a:r>
                        <a:rPr lang="pl-PL" sz="1100" dirty="0" smtClean="0"/>
                        <a:t>z</a:t>
                      </a:r>
                      <a:r>
                        <a:rPr lang="pl-PL" sz="1100" baseline="0" dirty="0" smtClean="0"/>
                        <a:t> gimnazjum</a:t>
                      </a:r>
                      <a:endParaRPr lang="pl-PL" sz="1100" dirty="0"/>
                    </a:p>
                  </a:txBody>
                  <a:tcPr/>
                </a:tc>
              </a:tr>
              <a:tr h="769600">
                <a:tc>
                  <a:txBody>
                    <a:bodyPr/>
                    <a:lstStyle/>
                    <a:p>
                      <a:r>
                        <a:rPr lang="pl-PL" altLang="pl-PL" sz="1600" b="1" dirty="0" smtClean="0"/>
                        <a:t>Zespół Szkół Mechanicznych nr 1</a:t>
                      </a:r>
                    </a:p>
                    <a:p>
                      <a:r>
                        <a:rPr lang="pl-PL" altLang="pl-PL" sz="1600" dirty="0" smtClean="0"/>
                        <a:t>ul. Św. Trójcy 37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altLang="pl-PL" sz="1600" dirty="0" smtClean="0"/>
                        <a:t>ul. Kruszwicka 2 </a:t>
                      </a:r>
                    </a:p>
                    <a:p>
                      <a:r>
                        <a:rPr lang="pl-PL" altLang="pl-PL" sz="1600" dirty="0" smtClean="0"/>
                        <a:t>(po Gimnazjum nr 27)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600" dirty="0" smtClean="0"/>
                        <a:t>1 września 2019 r.</a:t>
                      </a:r>
                      <a:endParaRPr lang="pl-PL" sz="1600" dirty="0" smtClean="0"/>
                    </a:p>
                    <a:p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altLang="pl-PL" sz="1600" b="1" dirty="0" smtClean="0"/>
                        <a:t>Ośrodek Rewalidacyjno-Wychowawczy dla Dzieci i Młodzieży z Autyzmem </a:t>
                      </a:r>
                    </a:p>
                    <a:p>
                      <a:r>
                        <a:rPr lang="pl-PL" altLang="pl-PL" sz="1600" dirty="0" smtClean="0"/>
                        <a:t>ul. Słoneczna 26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defRPr/>
                      </a:pPr>
                      <a:r>
                        <a:rPr lang="pl-PL" altLang="pl-PL" sz="1600" dirty="0" smtClean="0"/>
                        <a:t>ul. Bohaterów </a:t>
                      </a:r>
                      <a:r>
                        <a:rPr lang="pl-PL" altLang="pl-PL" sz="1600" dirty="0" err="1" smtClean="0"/>
                        <a:t>Kragujewca</a:t>
                      </a:r>
                      <a:r>
                        <a:rPr lang="pl-PL" altLang="pl-PL" sz="1600" dirty="0" smtClean="0"/>
                        <a:t> 10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defRPr/>
                      </a:pPr>
                      <a:r>
                        <a:rPr lang="pl-PL" altLang="pl-PL" sz="1600" dirty="0" smtClean="0"/>
                        <a:t>(po Gimnazjum nr 16)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 września 2019</a:t>
                      </a:r>
                      <a:r>
                        <a:rPr lang="pl-PL" sz="1600" baseline="0" dirty="0" smtClean="0"/>
                        <a:t> r.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11560" y="5589240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Dodatkowo, w okresie przejściowym 2 lat, do wygaszenia gimnazjów, z dwóch budynków będą korzystały również szkoły podstawowe, do których włączone zostaną samodzielne gimnazja.</a:t>
            </a:r>
            <a:endParaRPr lang="pl-PL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23528" y="1700808"/>
            <a:ext cx="8424863" cy="46805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Char char="•"/>
            </a:pPr>
            <a:r>
              <a:rPr lang="pl-PL" dirty="0" smtClean="0"/>
              <a:t>Zgodnie z ustawą</a:t>
            </a:r>
            <a:r>
              <a:rPr lang="pl-PL" dirty="0" smtClean="0"/>
              <a:t> </a:t>
            </a:r>
            <a:r>
              <a:rPr lang="pl-PL" b="1" dirty="0" smtClean="0"/>
              <a:t>ZS35 przy ul. Gawędy 5 </a:t>
            </a:r>
            <a:r>
              <a:rPr lang="pl-PL" dirty="0" smtClean="0"/>
              <a:t>(G3-7 oddziałów i XIIILO-2 oddziały) </a:t>
            </a:r>
            <a:r>
              <a:rPr lang="pl-PL" b="1" dirty="0" smtClean="0"/>
              <a:t>przekształca się w czteroletnie XIII LO </a:t>
            </a:r>
            <a:r>
              <a:rPr lang="pl-PL" dirty="0" smtClean="0"/>
              <a:t>od 1 września 2019 r.</a:t>
            </a:r>
            <a:endParaRPr lang="pl-PL" dirty="0" smtClean="0"/>
          </a:p>
          <a:p>
            <a:pPr>
              <a:buFont typeface="Arial" charset="0"/>
              <a:buChar char="•"/>
            </a:pPr>
            <a:r>
              <a:rPr lang="pl-PL" dirty="0" smtClean="0"/>
              <a:t>Propozycja zmiany </a:t>
            </a:r>
            <a:r>
              <a:rPr lang="pl-PL" dirty="0" smtClean="0"/>
              <a:t>siedziby XIII </a:t>
            </a:r>
            <a:r>
              <a:rPr lang="pl-PL" dirty="0" smtClean="0"/>
              <a:t>LO – Fordon lub ul. Żeglarska, od 1 września 2019 r.</a:t>
            </a:r>
            <a:endParaRPr lang="pl-PL" dirty="0" smtClean="0"/>
          </a:p>
          <a:p>
            <a:pPr>
              <a:buFont typeface="Arial" charset="0"/>
              <a:buChar char="•"/>
            </a:pPr>
            <a:r>
              <a:rPr lang="pl-PL" dirty="0" smtClean="0"/>
              <a:t>Utworzenie w części budynku </a:t>
            </a:r>
            <a:r>
              <a:rPr lang="pl-PL" dirty="0" smtClean="0"/>
              <a:t>zajmowanej przez ZS35 </a:t>
            </a:r>
            <a:endParaRPr lang="pl-PL" dirty="0" smtClean="0"/>
          </a:p>
          <a:p>
            <a:pPr lvl="3"/>
            <a:r>
              <a:rPr lang="pl-PL" b="1" dirty="0" smtClean="0">
                <a:solidFill>
                  <a:srgbClr val="FF0000"/>
                </a:solidFill>
              </a:rPr>
              <a:t>Centrum Kultury dla Fordonu </a:t>
            </a:r>
            <a:r>
              <a:rPr lang="pl-PL" dirty="0" smtClean="0"/>
              <a:t>– działalność </a:t>
            </a:r>
            <a:br>
              <a:rPr lang="pl-PL" dirty="0" smtClean="0"/>
            </a:br>
            <a:r>
              <a:rPr lang="pl-PL" dirty="0" smtClean="0"/>
              <a:t>w obszarze muzyki, teatru, filmu, literatury, tańca, </a:t>
            </a:r>
            <a:r>
              <a:rPr lang="pl-PL" dirty="0" smtClean="0"/>
              <a:t>która służyłaby </a:t>
            </a:r>
            <a:r>
              <a:rPr lang="pl-PL" dirty="0" smtClean="0"/>
              <a:t>wszystkim pokoleniom</a:t>
            </a:r>
          </a:p>
          <a:p>
            <a:pPr lvl="3"/>
            <a:r>
              <a:rPr lang="pl-PL" dirty="0" smtClean="0"/>
              <a:t>samorządowej </a:t>
            </a:r>
            <a:r>
              <a:rPr lang="pl-PL" b="1" dirty="0" smtClean="0">
                <a:solidFill>
                  <a:srgbClr val="FF0000"/>
                </a:solidFill>
              </a:rPr>
              <a:t>szkoły muzycznej I stopnia </a:t>
            </a:r>
            <a:r>
              <a:rPr lang="pl-PL" dirty="0" smtClean="0"/>
              <a:t>– zajęcia popołudniowe dla dzieci z klas I-VI obwodowych szkół </a:t>
            </a:r>
            <a:r>
              <a:rPr lang="pl-PL" dirty="0" smtClean="0"/>
              <a:t>podstawowych</a:t>
            </a:r>
            <a:endParaRPr lang="pl-PL" dirty="0" smtClean="0"/>
          </a:p>
          <a:p>
            <a:pPr>
              <a:buFont typeface="Arial" charset="0"/>
              <a:buChar char="•"/>
            </a:pPr>
            <a:r>
              <a:rPr lang="pl-PL" b="1" dirty="0" smtClean="0"/>
              <a:t>SP65</a:t>
            </a:r>
            <a:r>
              <a:rPr lang="pl-PL" dirty="0" smtClean="0"/>
              <a:t> po wprowadzeniu reformy będzie liczyć </a:t>
            </a:r>
            <a:r>
              <a:rPr lang="pl-PL" b="1" dirty="0" smtClean="0"/>
              <a:t>40 </a:t>
            </a:r>
            <a:r>
              <a:rPr lang="pl-PL" b="1" dirty="0" smtClean="0"/>
              <a:t>oddziałów </a:t>
            </a:r>
            <a:r>
              <a:rPr lang="pl-PL" dirty="0" smtClean="0"/>
              <a:t>mając do dyspozycji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47 </a:t>
            </a:r>
            <a:r>
              <a:rPr lang="pl-PL" b="1" dirty="0" smtClean="0"/>
              <a:t>sal </a:t>
            </a:r>
            <a:r>
              <a:rPr lang="pl-PL" b="1" dirty="0" smtClean="0"/>
              <a:t>dydaktycznych,</a:t>
            </a:r>
            <a:r>
              <a:rPr lang="pl-PL" dirty="0" smtClean="0"/>
              <a:t> basen, lodowisko, orlik, pawilon dla najmłodszych</a:t>
            </a:r>
            <a:endParaRPr lang="pl-PL" dirty="0" smtClean="0"/>
          </a:p>
          <a:p>
            <a:pPr>
              <a:buFont typeface="Arial" charset="0"/>
              <a:buChar char="•"/>
            </a:pPr>
            <a:r>
              <a:rPr lang="pl-PL" dirty="0" smtClean="0"/>
              <a:t>Propozycja społeczności osiedla Bajka utworzenia </a:t>
            </a:r>
            <a:r>
              <a:rPr lang="pl-PL" b="1" dirty="0" smtClean="0"/>
              <a:t>nowej szkoły </a:t>
            </a:r>
            <a:r>
              <a:rPr lang="pl-PL" dirty="0" smtClean="0"/>
              <a:t>podstawowej przy </a:t>
            </a:r>
            <a:br>
              <a:rPr lang="pl-PL" dirty="0" smtClean="0"/>
            </a:br>
            <a:r>
              <a:rPr lang="pl-PL" dirty="0" smtClean="0"/>
              <a:t>ul. Gawędy 5 z obwodem zamieszkałym przez </a:t>
            </a:r>
            <a:r>
              <a:rPr lang="pl-PL" b="1" dirty="0" smtClean="0"/>
              <a:t>36-41 dzieci </a:t>
            </a:r>
            <a:r>
              <a:rPr lang="pl-PL" dirty="0" smtClean="0"/>
              <a:t>na każdym poziomie klas</a:t>
            </a:r>
          </a:p>
          <a:p>
            <a:pPr>
              <a:buFont typeface="Arial" charset="0"/>
              <a:buChar char="•"/>
            </a:pPr>
            <a:r>
              <a:rPr lang="pl-PL" dirty="0" smtClean="0"/>
              <a:t>W </a:t>
            </a:r>
            <a:r>
              <a:rPr lang="pl-PL" dirty="0" smtClean="0"/>
              <a:t>przypadku utworzenia nowej szkoły podstawowej przy ul. Gawędy 5 </a:t>
            </a:r>
            <a:r>
              <a:rPr lang="pl-PL" dirty="0" smtClean="0"/>
              <a:t>z </a:t>
            </a:r>
            <a:r>
              <a:rPr lang="pl-PL" dirty="0" smtClean="0"/>
              <a:t>dwoma oddziałami na poziomie – </a:t>
            </a:r>
            <a:r>
              <a:rPr lang="pl-PL" b="1" dirty="0" smtClean="0"/>
              <a:t>zredukowanie o 40% </a:t>
            </a:r>
            <a:r>
              <a:rPr lang="pl-PL" dirty="0" smtClean="0"/>
              <a:t>liczby oddziałów w </a:t>
            </a:r>
            <a:r>
              <a:rPr lang="pl-PL" b="1" dirty="0" smtClean="0"/>
              <a:t>SP65</a:t>
            </a:r>
            <a:r>
              <a:rPr lang="pl-PL" dirty="0" smtClean="0"/>
              <a:t> do </a:t>
            </a:r>
            <a:r>
              <a:rPr lang="pl-PL" b="1" dirty="0" smtClean="0"/>
              <a:t>24</a:t>
            </a:r>
            <a:endParaRPr lang="pl-PL" b="1" dirty="0" smtClean="0"/>
          </a:p>
          <a:p>
            <a:pPr>
              <a:buFont typeface="Arial" charset="0"/>
              <a:buChar char="•"/>
            </a:pPr>
            <a:endParaRPr lang="pl-PL" sz="2000" dirty="0" smtClean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2400" b="1" dirty="0" smtClean="0"/>
              <a:t>Propozycja </a:t>
            </a:r>
            <a:r>
              <a:rPr lang="pl-PL" sz="2400" b="1" dirty="0" smtClean="0"/>
              <a:t>– Centrum Kultury i </a:t>
            </a:r>
            <a:r>
              <a:rPr lang="pl-PL" sz="2400" b="1" dirty="0" smtClean="0"/>
              <a:t>szkoła muzyczna w Fordonie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412875"/>
            <a:ext cx="8424862" cy="5040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dirty="0" smtClean="0"/>
          </a:p>
          <a:p>
            <a:pPr eaLnBrk="1" hangingPunct="1"/>
            <a:r>
              <a:rPr lang="pl-PL" sz="2400" b="1" dirty="0" smtClean="0"/>
              <a:t>USTAWA </a:t>
            </a:r>
            <a:r>
              <a:rPr lang="pl-PL" sz="2000" dirty="0" smtClean="0"/>
              <a:t>z dnia 14 grudnia 2016 r.  </a:t>
            </a:r>
          </a:p>
          <a:p>
            <a:pPr eaLnBrk="1" hangingPunct="1"/>
            <a:r>
              <a:rPr lang="pl-PL" sz="2400" b="1" dirty="0" smtClean="0"/>
              <a:t>Przepisy wprowadzające ustawę – Prawo oświatowe</a:t>
            </a:r>
          </a:p>
          <a:p>
            <a:pPr eaLnBrk="1" hangingPunct="1"/>
            <a:endParaRPr lang="pl-PL" sz="2400" b="1" dirty="0" smtClean="0"/>
          </a:p>
          <a:p>
            <a:pPr eaLnBrk="1" hangingPunct="1"/>
            <a:r>
              <a:rPr lang="pl-PL" sz="2400" b="1" dirty="0" smtClean="0"/>
              <a:t>USTAWA </a:t>
            </a:r>
            <a:r>
              <a:rPr lang="pl-PL" sz="2000" dirty="0" smtClean="0"/>
              <a:t>z dnia 14 grudnia 2016 r. </a:t>
            </a:r>
          </a:p>
          <a:p>
            <a:pPr eaLnBrk="1" hangingPunct="1"/>
            <a:r>
              <a:rPr lang="pl-PL" sz="2400" b="1" dirty="0" smtClean="0"/>
              <a:t>Prawo oświatowe</a:t>
            </a:r>
          </a:p>
          <a:p>
            <a:pPr algn="ctr" eaLnBrk="1" hangingPunct="1"/>
            <a:endParaRPr lang="pl-PL" sz="2400" b="1" dirty="0" smtClean="0"/>
          </a:p>
          <a:p>
            <a:pPr eaLnBrk="1" hangingPunct="1"/>
            <a:r>
              <a:rPr lang="pl-PL" sz="2400" dirty="0" smtClean="0"/>
              <a:t>Obie </a:t>
            </a:r>
            <a:r>
              <a:rPr lang="pl-PL" sz="2400" b="1" dirty="0" smtClean="0"/>
              <a:t>USTAWY </a:t>
            </a:r>
            <a:r>
              <a:rPr lang="pl-PL" sz="2400" dirty="0" smtClean="0"/>
              <a:t>zostały podpisane </a:t>
            </a:r>
            <a:r>
              <a:rPr lang="pl-PL" sz="2400" b="1" dirty="0" smtClean="0">
                <a:solidFill>
                  <a:srgbClr val="FF0000"/>
                </a:solidFill>
              </a:rPr>
              <a:t>9 stycznia 2017 r.</a:t>
            </a:r>
            <a:r>
              <a:rPr lang="pl-PL" sz="3200" b="1" dirty="0" smtClean="0">
                <a:solidFill>
                  <a:srgbClr val="FF0000"/>
                </a:solidFill>
              </a:rPr>
              <a:t> </a:t>
            </a:r>
            <a:endParaRPr lang="pl-PL" sz="2400" b="1" dirty="0" smtClean="0">
              <a:solidFill>
                <a:srgbClr val="FF0000"/>
              </a:solidFill>
            </a:endParaRPr>
          </a:p>
          <a:p>
            <a:pPr eaLnBrk="1" hangingPunct="1"/>
            <a:endParaRPr lang="pl-PL" b="1" dirty="0" smtClean="0"/>
          </a:p>
          <a:p>
            <a:pPr eaLnBrk="1" hangingPunct="1"/>
            <a:endParaRPr lang="pl-PL" dirty="0" smtClean="0"/>
          </a:p>
          <a:p>
            <a:pPr eaLnBrk="1" hangingPunct="1"/>
            <a:endParaRPr lang="pl-PL" b="1" dirty="0" smtClean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smtClean="0"/>
              <a:t>Dokumenty wprowadzające reformę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95536" y="2132856"/>
            <a:ext cx="8424863" cy="381644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sz="2000" dirty="0" smtClean="0"/>
              <a:t>Przeniesienie do innych szkół;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sz="2000" dirty="0" smtClean="0"/>
              <a:t>Utworzenie </a:t>
            </a:r>
            <a:r>
              <a:rPr lang="pl-PL" sz="2000" b="1" dirty="0" smtClean="0"/>
              <a:t>Miejskiego Banku Nauczycieli </a:t>
            </a:r>
            <a:r>
              <a:rPr lang="pl-PL" sz="2000" dirty="0" smtClean="0"/>
              <a:t>– informującego</a:t>
            </a:r>
            <a:br>
              <a:rPr lang="pl-PL" sz="2000" dirty="0" smtClean="0"/>
            </a:br>
            <a:r>
              <a:rPr lang="pl-PL" sz="2000" dirty="0" smtClean="0"/>
              <a:t>o ich kwalifikacjach i brakujących dla nich godzinach;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sz="2000" dirty="0" smtClean="0"/>
              <a:t>Wykorzystywanie wolnych etatów i godzin dla tracących pracę;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sz="2000" dirty="0" smtClean="0"/>
              <a:t>Nadzór Urzędu Miasta nad przydzielaniem pracy w czasie reformy;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sz="2000" dirty="0" smtClean="0"/>
              <a:t>Doskonalenie zawodowe nauczycieli.</a:t>
            </a:r>
          </a:p>
          <a:p>
            <a:pPr>
              <a:buFont typeface="Arial" charset="0"/>
              <a:buChar char="•"/>
            </a:pPr>
            <a:endParaRPr lang="pl-PL" sz="2000" dirty="0" smtClean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2400" b="1" dirty="0" smtClean="0"/>
              <a:t>Co z nauczycielami i pozostałymi pracownikami?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23528" y="836712"/>
            <a:ext cx="8496870" cy="720080"/>
          </a:xfrm>
        </p:spPr>
        <p:txBody>
          <a:bodyPr/>
          <a:lstStyle/>
          <a:p>
            <a:pPr>
              <a:defRPr/>
            </a:pPr>
            <a:r>
              <a:rPr lang="pl-PL" sz="2800" b="1" dirty="0" smtClean="0"/>
              <a:t>Dyrektorzy i wicedyrektorzy</a:t>
            </a:r>
            <a:endParaRPr lang="pl-PL" sz="28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23528" y="1844824"/>
          <a:ext cx="8496944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4896544"/>
              </a:tblGrid>
              <a:tr h="44906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Forma</a:t>
                      </a:r>
                      <a:r>
                        <a:rPr lang="pl-PL" sz="2000" baseline="0" dirty="0" smtClean="0"/>
                        <a:t> przekształcenia</a:t>
                      </a:r>
                      <a:endParaRPr lang="pl-PL" sz="2000" dirty="0"/>
                    </a:p>
                  </a:txBody>
                  <a:tcPr marL="91425" marR="914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Status kadry kierowniczej</a:t>
                      </a:r>
                      <a:endParaRPr lang="pl-PL" sz="2000" dirty="0"/>
                    </a:p>
                  </a:txBody>
                  <a:tcPr marL="91425" marR="91425"/>
                </a:tc>
              </a:tr>
              <a:tr h="919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6-letniej szkoły podstawowej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8-letnią szkołę podstawową oraz zespołu szkół w szkołę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podstawową</a:t>
                      </a:r>
                    </a:p>
                  </a:txBody>
                  <a:tcPr marL="91425" marR="91425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dyrektor oraz wicedyrektor pozostają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 stanowisku do końca kadencji</a:t>
                      </a:r>
                      <a:endParaRPr lang="pl-PL" sz="1600" dirty="0"/>
                    </a:p>
                  </a:txBody>
                  <a:tcPr marL="91425" marR="91425"/>
                </a:tc>
              </a:tr>
              <a:tr h="79660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600" dirty="0" smtClean="0"/>
                        <a:t>włączenie gimnazjum </a:t>
                      </a:r>
                      <a:br>
                        <a:rPr lang="pl-PL" sz="1600" dirty="0" smtClean="0"/>
                      </a:br>
                      <a:r>
                        <a:rPr lang="pl-PL" sz="1600" dirty="0" smtClean="0"/>
                        <a:t>w strukturę szkoły podstawowej </a:t>
                      </a:r>
                      <a:endParaRPr lang="pl-PL" sz="1600" dirty="0"/>
                    </a:p>
                  </a:txBody>
                  <a:tcPr marL="91425" marR="91425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600" dirty="0" smtClean="0"/>
                        <a:t>dyrektor gimnazjum staje się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dirty="0" smtClean="0"/>
                        <a:t>wicedyrektorem szkoły podstawowej do końca okresu, na jaki mu powierzono stanowisko dyrektora gimnazjum</a:t>
                      </a:r>
                      <a:endParaRPr lang="pl-PL" sz="1600" dirty="0"/>
                    </a:p>
                  </a:txBody>
                  <a:tcPr marL="91425" marR="91425"/>
                </a:tc>
              </a:tr>
              <a:tr h="103019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przekształcenie gimnazjum </a:t>
                      </a:r>
                      <a:b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szkolę podstawową </a:t>
                      </a:r>
                      <a:endParaRPr lang="pl-PL" sz="1600" dirty="0"/>
                    </a:p>
                  </a:txBody>
                  <a:tcPr marL="91425" marR="914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dyrektor oraz wicedyrektor gimnazjum stają się 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dyrektorem i wicedyrektorem szkoły podstawowej,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pozostają na stanowisku do końca kadencji</a:t>
                      </a:r>
                      <a:endParaRPr lang="pl-PL" sz="1600" dirty="0" smtClean="0"/>
                    </a:p>
                  </a:txBody>
                  <a:tcPr marL="91425" marR="91425"/>
                </a:tc>
              </a:tr>
              <a:tr h="102716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600" dirty="0" smtClean="0"/>
                        <a:t>przekształcenie 3-letnich liceów ogólnokształcących i 4-letnich techników w odpowiednio 4-letnie LO i 5-letnie T</a:t>
                      </a:r>
                      <a:endParaRPr lang="pl-PL" sz="1600" dirty="0"/>
                    </a:p>
                  </a:txBody>
                  <a:tcPr marL="91425" marR="914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dyrektor oraz wicedyrektor pozostają na stanowisku do końca kadencji</a:t>
                      </a:r>
                      <a:endParaRPr lang="pl-PL" sz="16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600" dirty="0" smtClean="0"/>
                    </a:p>
                  </a:txBody>
                  <a:tcPr marL="91425" marR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2060848"/>
            <a:ext cx="8424862" cy="309634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altLang="pl-PL" sz="2000" dirty="0" smtClean="0"/>
              <a:t>Ukończenie przez gimnazjalistów szkoły w budynku gimnazjum.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altLang="pl-PL" sz="2000" dirty="0" smtClean="0"/>
              <a:t>Zapewnienie uczniom szkół podstawowych optymalnych warunków nauki.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altLang="pl-PL" sz="2000" dirty="0" smtClean="0"/>
              <a:t>Zwiększenie szansy na zatrudnienie nauczycieli i pracowników niepedagogicznych z gimnazjów.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altLang="pl-PL" sz="2000" dirty="0" smtClean="0"/>
              <a:t>Racjonalne wykorzystanie bydgoskiej  infrastruktury oświatowej.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95288" y="764704"/>
            <a:ext cx="8424862" cy="720080"/>
          </a:xfrm>
        </p:spPr>
        <p:txBody>
          <a:bodyPr/>
          <a:lstStyle/>
          <a:p>
            <a:pPr>
              <a:defRPr/>
            </a:pPr>
            <a:r>
              <a:rPr lang="pl-PL" sz="2800" b="1" dirty="0" smtClean="0"/>
              <a:t>Proponowane rozwiązania pozwolą na: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557338"/>
            <a:ext cx="8424862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b="1" dirty="0" smtClean="0"/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pl-PL" dirty="0" smtClean="0"/>
              <a:t>Uchwała w sprawie projektu dostosowania sieci szkół podstawowych i gimnazjów do nowego ustroju szkolnego.</a:t>
            </a:r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pl-PL" dirty="0" smtClean="0"/>
              <a:t>Uchwała w sprawie projektu dostosowania sieci szkół ponadgimnazjalnych i specjalnych do nowego ustroju szkolnego.</a:t>
            </a:r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pl-PL" dirty="0" smtClean="0"/>
              <a:t>Uchwała w sprawie dostosowania sieci szkół podstawowych i gimnazjów do nowego ustroju szkolnego.</a:t>
            </a:r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pl-PL" dirty="0" smtClean="0"/>
              <a:t>Uchwała w sprawie dostosowania sieci szkół ponadgimnazjalnych i specjalnych do nowego ustroju szkolnego.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2400" b="1" dirty="0" smtClean="0"/>
              <a:t>Pakiet niezbędnych uchwał – uchwały o sieci szkół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557338"/>
            <a:ext cx="8424862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Char char="•"/>
            </a:pPr>
            <a:r>
              <a:rPr lang="pl-PL" sz="1600" smtClean="0"/>
              <a:t>19 uchwał  stwierdzających przekształcenie dotychczasowej sześcioletniej szkoły podstawowej w ośmioletnią szkołę podstawową (samodzielne placówki);</a:t>
            </a:r>
          </a:p>
          <a:p>
            <a:pPr>
              <a:buFont typeface="Arial" charset="0"/>
              <a:buChar char="•"/>
            </a:pPr>
            <a:r>
              <a:rPr lang="pl-PL" sz="1600" smtClean="0"/>
              <a:t>27 uchwał o przeniesieniu kształcenia w zawodach i likwidacji części szkół ponadgimnazjalnych;</a:t>
            </a:r>
          </a:p>
          <a:p>
            <a:pPr>
              <a:buFont typeface="Arial" charset="0"/>
              <a:buChar char="•"/>
            </a:pPr>
            <a:r>
              <a:rPr lang="pl-PL" sz="1600" smtClean="0"/>
              <a:t>Uchwała stwierdzająca  zakończenie działalności gimnazjum (48 gimnazjów);</a:t>
            </a:r>
          </a:p>
          <a:p>
            <a:pPr>
              <a:buFont typeface="Arial" charset="0"/>
              <a:buChar char="•"/>
            </a:pPr>
            <a:r>
              <a:rPr lang="pl-PL" sz="1600" smtClean="0"/>
              <a:t>ok. 13 uchwał stwierdzających przekształcenia czteroletniego T w pięcioletnie T;</a:t>
            </a:r>
          </a:p>
          <a:p>
            <a:pPr>
              <a:buFont typeface="Arial" charset="0"/>
              <a:buChar char="•"/>
            </a:pPr>
            <a:r>
              <a:rPr lang="pl-PL" sz="1600" smtClean="0"/>
              <a:t>ok. 11 uchwał stwierdzających przekształcenia ZSZ w branżową szkołę I stopnia;</a:t>
            </a:r>
          </a:p>
          <a:p>
            <a:pPr>
              <a:buFont typeface="Arial" charset="0"/>
              <a:buChar char="•"/>
            </a:pPr>
            <a:r>
              <a:rPr lang="pl-PL" sz="1600" smtClean="0"/>
              <a:t>ok. 5 uchwał stwierdzających przekształcenia szkoły policealnej;</a:t>
            </a:r>
          </a:p>
          <a:p>
            <a:pPr>
              <a:buFont typeface="Arial" charset="0"/>
              <a:buChar char="•"/>
            </a:pPr>
            <a:r>
              <a:rPr lang="pl-PL" sz="1600" smtClean="0"/>
              <a:t>15 uchwał stwierdzających przekształcenie zespołu szkół (SP i G) w ośmioletnią szkołę podstawową;</a:t>
            </a:r>
          </a:p>
          <a:p>
            <a:pPr>
              <a:buFont typeface="Arial" charset="0"/>
              <a:buChar char="•"/>
            </a:pPr>
            <a:r>
              <a:rPr lang="pl-PL" sz="1600" smtClean="0"/>
              <a:t>12 uchwał  stwierdzających przekształcenie dotychczasowej sześcioletniej szkoły podstawowej w ośmioletnią szkołę podstawową (inne zespoły szkół);</a:t>
            </a:r>
          </a:p>
          <a:p>
            <a:pPr>
              <a:buFont typeface="Arial" charset="0"/>
              <a:buChar char="•"/>
            </a:pPr>
            <a:r>
              <a:rPr lang="pl-PL" sz="1600" smtClean="0"/>
              <a:t>13 uchwał stwierdzających  przekształcenia zespołu szkół (G i LO lub G i T) w czteroletnie LO lub pięcioletnie T; </a:t>
            </a:r>
          </a:p>
          <a:p>
            <a:pPr>
              <a:buFont typeface="Arial" charset="0"/>
              <a:buChar char="•"/>
            </a:pPr>
            <a:r>
              <a:rPr lang="pl-PL" sz="1600" smtClean="0"/>
              <a:t>9 uchwał  stwierdzających włączenie gimnazjum do  ośmioletniej szkoły podstawowej (inne zespoły szkół);</a:t>
            </a:r>
          </a:p>
          <a:p>
            <a:pPr>
              <a:buFont typeface="Arial" charset="0"/>
              <a:buChar char="•"/>
            </a:pPr>
            <a:r>
              <a:rPr lang="pl-PL" sz="1600" smtClean="0"/>
              <a:t>Kilkanaście uchwał dotyczących samodzielnych gimnazjów;</a:t>
            </a:r>
          </a:p>
          <a:p>
            <a:pPr>
              <a:buFont typeface="Arial" charset="0"/>
              <a:buChar char="•"/>
            </a:pPr>
            <a:r>
              <a:rPr lang="pl-PL" sz="1600" smtClean="0"/>
              <a:t>Uchwała stwierdzające przekształcenia SSPP;</a:t>
            </a:r>
          </a:p>
          <a:p>
            <a:pPr>
              <a:buFont typeface="Arial" charset="0"/>
              <a:buChar char="•"/>
            </a:pPr>
            <a:r>
              <a:rPr lang="pl-PL" sz="1600" smtClean="0"/>
              <a:t>Uchwały o zmianie siedziby.</a:t>
            </a:r>
          </a:p>
          <a:p>
            <a:pPr>
              <a:buFont typeface="Calibri" pitchFamily="34" charset="0"/>
              <a:buAutoNum type="arabicPeriod"/>
            </a:pPr>
            <a:endParaRPr lang="pl-PL" smtClean="0"/>
          </a:p>
          <a:p>
            <a:endParaRPr lang="pl-PL" smtClean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2400" b="1" dirty="0" smtClean="0"/>
              <a:t>Pakiet niezbędnych uchwał - </a:t>
            </a:r>
            <a:r>
              <a:rPr lang="pl-PL" sz="1600" b="1" dirty="0" smtClean="0"/>
              <a:t>uchwały dostosowujące szkoły do nowej struktury</a:t>
            </a:r>
            <a:endParaRPr lang="pl-PL" sz="1600" b="1" dirty="0"/>
          </a:p>
        </p:txBody>
      </p:sp>
      <p:sp>
        <p:nvSpPr>
          <p:cNvPr id="17414" name="pole tekstowe 3"/>
          <p:cNvSpPr txBox="1">
            <a:spLocks noChangeArrowheads="1"/>
          </p:cNvSpPr>
          <p:nvPr/>
        </p:nvSpPr>
        <p:spPr bwMode="auto">
          <a:xfrm>
            <a:off x="6443663" y="5805488"/>
            <a:ext cx="2160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ok.</a:t>
            </a:r>
            <a:r>
              <a:rPr lang="pl-PL" sz="2400" b="1">
                <a:solidFill>
                  <a:srgbClr val="FF0000"/>
                </a:solidFill>
              </a:rPr>
              <a:t>150 uchwał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557338"/>
            <a:ext cx="8424862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smtClean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2400" b="1" dirty="0" smtClean="0"/>
              <a:t>Harmonogram działań</a:t>
            </a:r>
            <a:endParaRPr lang="pl-PL" sz="24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288" y="1468438"/>
          <a:ext cx="8496944" cy="5120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629"/>
                <a:gridCol w="5569307"/>
                <a:gridCol w="2304008"/>
              </a:tblGrid>
              <a:tr h="471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Lp.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Calibri"/>
                          <a:cs typeface="Times New Roman"/>
                        </a:rPr>
                        <a:t>Zadanie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Calibri"/>
                          <a:cs typeface="Times New Roman"/>
                        </a:rPr>
                        <a:t>Termin</a:t>
                      </a:r>
                    </a:p>
                  </a:txBody>
                  <a:tcPr marL="68580" marR="68580" marT="0" marB="0"/>
                </a:tc>
              </a:tr>
              <a:tr h="408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Konferencja prasowa 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– harmonogram działań.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12 stycznia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Uruchomienie zakładki</a:t>
                      </a:r>
                      <a:r>
                        <a:rPr lang="pl-PL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REFORMA</a:t>
                      </a:r>
                      <a:r>
                        <a:rPr lang="pl-PL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na </a:t>
                      </a: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stronie </a:t>
                      </a:r>
                      <a:r>
                        <a:rPr lang="pl-PL" sz="1600" dirty="0" err="1" smtClean="0">
                          <a:latin typeface="Calibri"/>
                          <a:ea typeface="Calibri"/>
                          <a:cs typeface="Times New Roman"/>
                          <a:hlinkClick r:id="rId3"/>
                        </a:rPr>
                        <a:t>www.bydgoszcz.pl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12 stycznia</a:t>
                      </a:r>
                    </a:p>
                  </a:txBody>
                  <a:tcPr marL="68580" marR="68580" marT="0" marB="0"/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Spotkania 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z </a:t>
                      </a: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dyrektorami 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szkół, nauczyciela</a:t>
                      </a: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mi, pracownikami </a:t>
                      </a:r>
                      <a:b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i radami rodziców – samodzielne gimnazja i części szkół podstawowych – 22 spotkania z udziałem zastępcy prezydenta lub pracowników  Urzędu Miasta.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12-18 stycznia</a:t>
                      </a:r>
                    </a:p>
                  </a:txBody>
                  <a:tcPr marL="68580" marR="68580" marT="0" marB="0"/>
                </a:tc>
              </a:tr>
              <a:tr h="382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Narada dyrektorów szkół – prezentacja sieci szkół. 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stycznia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4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Konferencja prasowa – prezentacja sieci szkół.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20 stycznia</a:t>
                      </a:r>
                    </a:p>
                  </a:txBody>
                  <a:tcPr marL="68580" marR="68580" marT="0" marB="0"/>
                </a:tc>
              </a:tr>
              <a:tr h="3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Zbieranie opinii na specjalną skrzynkę 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mailową.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20-29 </a:t>
                      </a: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stycznia</a:t>
                      </a:r>
                    </a:p>
                  </a:txBody>
                  <a:tcPr marL="68580" marR="68580" marT="0" marB="0"/>
                </a:tc>
              </a:tr>
              <a:tr h="399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Konsultacje z kuratorem oświaty.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od 20 stycznia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Spotkania w kolejnych</a:t>
                      </a:r>
                      <a:r>
                        <a:rPr lang="pl-PL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szkołach.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23-27 stycznia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Spotkanie ze związkami 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zawodowymi.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24 stycznia</a:t>
                      </a:r>
                    </a:p>
                  </a:txBody>
                  <a:tcPr marL="68580" marR="68580" marT="0" marB="0"/>
                </a:tc>
              </a:tr>
              <a:tr h="391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Komisja </a:t>
                      </a: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Edukacji 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Rady Miasta Bydgoszczy.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18 stycznia 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i 1 lutego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557338"/>
            <a:ext cx="8424862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smtClean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2400" b="1" dirty="0" smtClean="0"/>
              <a:t>Harmonogram działań</a:t>
            </a:r>
            <a:endParaRPr lang="pl-PL" sz="24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288" y="1468438"/>
          <a:ext cx="8496944" cy="5056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629"/>
                <a:gridCol w="5641315"/>
                <a:gridCol w="2232000"/>
              </a:tblGrid>
              <a:tr h="471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Lp.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Calibri"/>
                          <a:cs typeface="Times New Roman"/>
                        </a:rPr>
                        <a:t>Zadanie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Calibri"/>
                          <a:cs typeface="Times New Roman"/>
                        </a:rPr>
                        <a:t>Termin</a:t>
                      </a: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Przedstawienie propozycji</a:t>
                      </a:r>
                      <a:r>
                        <a:rPr lang="pl-PL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nowej sieci szkół radnym RMB.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23-27 stycznia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Uchwały intencyjne dot. likwidacji 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niektórych szkół tego samego typu w zespołach oraz </a:t>
                      </a: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zmiany siedziby 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SP 9.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25 stycznia</a:t>
                      </a:r>
                    </a:p>
                  </a:txBody>
                  <a:tcPr marL="68580" marR="68580" marT="0" marB="0"/>
                </a:tc>
              </a:tr>
              <a:tr h="3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Spotkania</a:t>
                      </a:r>
                      <a:r>
                        <a:rPr lang="pl-PL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konsultacyjne z dyrektorami szkół, rodzicami, radnymi, przedstawicielami kuratorium, rad osiedli.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26</a:t>
                      </a:r>
                      <a:r>
                        <a:rPr lang="pl-PL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stycznia – 3 lutego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+mn-lt"/>
                          <a:ea typeface="Calibri"/>
                          <a:cs typeface="Times New Roman"/>
                        </a:rPr>
                        <a:t>Uchwały intencyjne </a:t>
                      </a:r>
                      <a:r>
                        <a:rPr lang="pl-PL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w sprawie dostosowania do nowego ustroju szkolnego:</a:t>
                      </a:r>
                      <a:r>
                        <a:rPr lang="pl-PL" sz="1600" b="1" dirty="0" smtClean="0">
                          <a:latin typeface="+mn-lt"/>
                          <a:ea typeface="Calibri"/>
                          <a:cs typeface="Times New Roman"/>
                        </a:rPr>
                        <a:t> sieci szkół podstawowych i gimnazjów oraz sieci szkół  </a:t>
                      </a:r>
                      <a:r>
                        <a:rPr lang="pl-PL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ponadgimnazjalnych</a:t>
                      </a:r>
                      <a:r>
                        <a:rPr lang="pl-PL" sz="1600" b="1" dirty="0" smtClean="0">
                          <a:latin typeface="+mn-lt"/>
                          <a:ea typeface="Calibri"/>
                          <a:cs typeface="Times New Roman"/>
                        </a:rPr>
                        <a:t> i specjalnych.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22 lutego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8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Przesłanie do zaopiniowania uchwał o sieci kuratorowi 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oświaty oraz </a:t>
                      </a: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związkom zawodowym (21 dni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). 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23 </a:t>
                      </a: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lutego</a:t>
                      </a:r>
                    </a:p>
                  </a:txBody>
                  <a:tcPr marL="68580" marR="68580" marT="0" marB="0"/>
                </a:tc>
              </a:tr>
              <a:tr h="471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16 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Uchwały </a:t>
                      </a:r>
                      <a:r>
                        <a:rPr lang="pl-PL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w sprawie dostosowania do nowego ustroju szkolnego:</a:t>
                      </a:r>
                      <a:r>
                        <a:rPr lang="pl-PL" sz="1600" b="1" dirty="0" smtClean="0">
                          <a:latin typeface="+mn-lt"/>
                          <a:ea typeface="Calibri"/>
                          <a:cs typeface="Times New Roman"/>
                        </a:rPr>
                        <a:t> sieci szkół podstawowych i gimnazjów oraz sieci szkół ponad-gimnazjalnych i specjalnych</a:t>
                      </a: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, o przeniesieniu SP 9</a:t>
                      </a: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, likwidacji </a:t>
                      </a: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szkół.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29 marca</a:t>
                      </a:r>
                    </a:p>
                  </a:txBody>
                  <a:tcPr marL="68580" marR="68580" marT="0" marB="0"/>
                </a:tc>
              </a:tr>
              <a:tr h="3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Adaptacja szkół, 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nowe pracownie</a:t>
                      </a: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wyposażenie.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Czerwiec-sierpień</a:t>
                      </a:r>
                    </a:p>
                  </a:txBody>
                  <a:tcPr marL="68580" marR="68580" marT="0" marB="0"/>
                </a:tc>
              </a:tr>
              <a:tr h="408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smtClean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Pozostałe uchwały.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do 30 listopada</a:t>
                      </a:r>
                      <a:r>
                        <a:rPr lang="pl-PL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2019 r.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557338"/>
            <a:ext cx="8424862" cy="46085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pl-PL" altLang="pl-PL" dirty="0" smtClean="0"/>
          </a:p>
          <a:p>
            <a:pPr algn="ctr"/>
            <a:endParaRPr lang="pl-PL" altLang="pl-PL" dirty="0" smtClean="0"/>
          </a:p>
          <a:p>
            <a:pPr algn="ctr"/>
            <a:r>
              <a:rPr lang="pl-PL" altLang="pl-PL" sz="2800" dirty="0" smtClean="0"/>
              <a:t>Szczegóły zmian i wykaz ulic w nowych obwodach na stronie internetowej miasta  </a:t>
            </a:r>
            <a:r>
              <a:rPr lang="pl-PL" altLang="pl-PL" sz="2800" dirty="0" smtClean="0">
                <a:hlinkClick r:id="rId2"/>
              </a:rPr>
              <a:t>http://www.bydgoszcz.pl/reforma/</a:t>
            </a:r>
            <a:endParaRPr lang="pl-PL" altLang="pl-PL" sz="2800" dirty="0" smtClean="0"/>
          </a:p>
          <a:p>
            <a:pPr algn="ctr"/>
            <a:endParaRPr lang="pl-PL" altLang="pl-PL" sz="2800" dirty="0" smtClean="0"/>
          </a:p>
          <a:p>
            <a:pPr algn="ctr"/>
            <a:r>
              <a:rPr lang="pl-PL" altLang="pl-PL" sz="2800" dirty="0" smtClean="0"/>
              <a:t>Udostępniamy adres e-mail </a:t>
            </a:r>
            <a:r>
              <a:rPr lang="pl-PL" altLang="pl-PL" sz="2800" dirty="0" err="1" smtClean="0">
                <a:hlinkClick r:id="rId3"/>
              </a:rPr>
              <a:t>reformaedukacji@um.bydgoszcz.pl</a:t>
            </a:r>
            <a:endParaRPr lang="pl-PL" altLang="pl-PL" sz="2800" dirty="0" smtClean="0"/>
          </a:p>
          <a:p>
            <a:pPr algn="ctr"/>
            <a:r>
              <a:rPr lang="pl-PL" altLang="pl-PL" sz="2800" dirty="0" smtClean="0"/>
              <a:t> do kontaktów z mieszkańcami w sprawie wdrażania reformy w bydgoskich placówkach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23528" y="836712"/>
            <a:ext cx="8424862" cy="792088"/>
          </a:xfrm>
        </p:spPr>
        <p:txBody>
          <a:bodyPr/>
          <a:lstStyle/>
          <a:p>
            <a:pPr algn="ctr">
              <a:defRPr/>
            </a:pPr>
            <a:r>
              <a:rPr lang="pl-PL" altLang="pl-PL" sz="2800" b="1" dirty="0" smtClean="0"/>
              <a:t>Informacje </a:t>
            </a:r>
            <a:r>
              <a:rPr lang="pl-PL" altLang="pl-PL" sz="2800" b="1" dirty="0"/>
              <a:t>na temat wdrażania </a:t>
            </a:r>
            <a:r>
              <a:rPr lang="pl-PL" altLang="pl-PL" sz="2800" b="1" dirty="0" smtClean="0"/>
              <a:t>reformy 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ole tekstowe 1"/>
          <p:cNvSpPr txBox="1">
            <a:spLocks noChangeArrowheads="1"/>
          </p:cNvSpPr>
          <p:nvPr/>
        </p:nvSpPr>
        <p:spPr bwMode="auto">
          <a:xfrm>
            <a:off x="3592513" y="3644900"/>
            <a:ext cx="19591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>
                <a:latin typeface="Calibri" pitchFamily="34" charset="0"/>
              </a:rPr>
              <a:t>Dziękuję za </a:t>
            </a:r>
            <a:r>
              <a:rPr lang="pl-PL" smtClean="0">
                <a:latin typeface="Calibri" pitchFamily="34" charset="0"/>
              </a:rPr>
              <a:t>uwagę.</a:t>
            </a:r>
            <a:endParaRPr lang="pl-PL">
              <a:latin typeface="Calibri" pitchFamily="34" charset="0"/>
            </a:endParaRPr>
          </a:p>
        </p:txBody>
      </p:sp>
      <p:pic>
        <p:nvPicPr>
          <p:cNvPr id="21507" name="Obraz 2" descr="logo_umb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3028950"/>
            <a:ext cx="8636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179388" y="1628775"/>
            <a:ext cx="8424862" cy="5040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smtClean="0"/>
          </a:p>
          <a:p>
            <a:pPr algn="ctr" eaLnBrk="1" hangingPunct="1"/>
            <a:endParaRPr lang="pl-PL" smtClean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95536" y="908720"/>
            <a:ext cx="8280846" cy="504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>Dotychczasowa struktura </a:t>
            </a:r>
            <a:r>
              <a:rPr lang="pl-PL" sz="2400" b="1" dirty="0" err="1" smtClean="0"/>
              <a:t>szkół</a:t>
            </a:r>
            <a:r>
              <a:rPr lang="pl-PL" sz="2400" b="1" dirty="0" smtClean="0"/>
              <a:t>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7" name="Objaśnienie ze strzałką w dół 16"/>
          <p:cNvSpPr/>
          <p:nvPr/>
        </p:nvSpPr>
        <p:spPr>
          <a:xfrm>
            <a:off x="3348038" y="1557338"/>
            <a:ext cx="2160587" cy="914400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Szkoła podstawowa </a:t>
            </a:r>
          </a:p>
          <a:p>
            <a:pPr algn="ctr">
              <a:defRPr/>
            </a:pPr>
            <a:r>
              <a:rPr lang="pl-PL" sz="1600" dirty="0"/>
              <a:t>(sześcioletnia)</a:t>
            </a:r>
          </a:p>
        </p:txBody>
      </p:sp>
      <p:sp>
        <p:nvSpPr>
          <p:cNvPr id="20" name="Objaśnienie ze strzałką w dół 19"/>
          <p:cNvSpPr/>
          <p:nvPr/>
        </p:nvSpPr>
        <p:spPr>
          <a:xfrm>
            <a:off x="3708400" y="2492375"/>
            <a:ext cx="1511300" cy="914400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Gimnazjum</a:t>
            </a:r>
            <a:r>
              <a:rPr lang="pl-PL" dirty="0"/>
              <a:t> </a:t>
            </a:r>
          </a:p>
          <a:p>
            <a:pPr algn="ctr">
              <a:defRPr/>
            </a:pPr>
            <a:r>
              <a:rPr lang="pl-PL" sz="1600" dirty="0"/>
              <a:t>(trzyletnie)</a:t>
            </a:r>
          </a:p>
        </p:txBody>
      </p:sp>
      <p:cxnSp>
        <p:nvCxnSpPr>
          <p:cNvPr id="23" name="Łącznik prosty 22"/>
          <p:cNvCxnSpPr/>
          <p:nvPr/>
        </p:nvCxnSpPr>
        <p:spPr>
          <a:xfrm>
            <a:off x="2124075" y="3429000"/>
            <a:ext cx="4608513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 25"/>
          <p:cNvSpPr/>
          <p:nvPr/>
        </p:nvSpPr>
        <p:spPr>
          <a:xfrm>
            <a:off x="1476375" y="3789363"/>
            <a:ext cx="1800225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Liceum ogólnokształcące </a:t>
            </a:r>
            <a:r>
              <a:rPr lang="pl-PL" sz="1600" dirty="0"/>
              <a:t>(trzyletnie)</a:t>
            </a:r>
          </a:p>
        </p:txBody>
      </p:sp>
      <p:sp>
        <p:nvSpPr>
          <p:cNvPr id="28" name="Prostokąt 27"/>
          <p:cNvSpPr/>
          <p:nvPr/>
        </p:nvSpPr>
        <p:spPr>
          <a:xfrm>
            <a:off x="3708400" y="3789363"/>
            <a:ext cx="143986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Technikum </a:t>
            </a:r>
            <a:r>
              <a:rPr lang="pl-PL" sz="1600" dirty="0"/>
              <a:t>(czteroletnie)</a:t>
            </a:r>
          </a:p>
        </p:txBody>
      </p:sp>
      <p:sp>
        <p:nvSpPr>
          <p:cNvPr id="29" name="Prostokąt 28"/>
          <p:cNvSpPr/>
          <p:nvPr/>
        </p:nvSpPr>
        <p:spPr>
          <a:xfrm>
            <a:off x="5508625" y="3789363"/>
            <a:ext cx="2016125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 </a:t>
            </a:r>
            <a:r>
              <a:rPr lang="pl-PL" b="1" dirty="0"/>
              <a:t>Zasadnicza szkoła  zawodowa </a:t>
            </a:r>
            <a:r>
              <a:rPr lang="pl-PL" sz="1600" dirty="0"/>
              <a:t>(trzyletnia)</a:t>
            </a:r>
          </a:p>
        </p:txBody>
      </p:sp>
      <p:sp>
        <p:nvSpPr>
          <p:cNvPr id="33" name="Prostokąt 32"/>
          <p:cNvSpPr/>
          <p:nvPr/>
        </p:nvSpPr>
        <p:spPr>
          <a:xfrm>
            <a:off x="1692275" y="5157788"/>
            <a:ext cx="1223963" cy="7921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Szkoła policealna</a:t>
            </a:r>
          </a:p>
        </p:txBody>
      </p:sp>
      <p:sp>
        <p:nvSpPr>
          <p:cNvPr id="34" name="Prostokąt 33"/>
          <p:cNvSpPr/>
          <p:nvPr/>
        </p:nvSpPr>
        <p:spPr>
          <a:xfrm>
            <a:off x="3924300" y="5589588"/>
            <a:ext cx="1081088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Studia</a:t>
            </a:r>
          </a:p>
        </p:txBody>
      </p:sp>
      <p:cxnSp>
        <p:nvCxnSpPr>
          <p:cNvPr id="38" name="Łącznik prosty ze strzałką 37"/>
          <p:cNvCxnSpPr/>
          <p:nvPr/>
        </p:nvCxnSpPr>
        <p:spPr>
          <a:xfrm>
            <a:off x="2124075" y="3429000"/>
            <a:ext cx="0" cy="360363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>
            <a:off x="6732588" y="3429000"/>
            <a:ext cx="0" cy="360363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>
            <a:off x="4356100" y="3429000"/>
            <a:ext cx="0" cy="360363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/>
          <p:cNvCxnSpPr/>
          <p:nvPr/>
        </p:nvCxnSpPr>
        <p:spPr>
          <a:xfrm>
            <a:off x="2411413" y="4724400"/>
            <a:ext cx="0" cy="4333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>
            <a:stCxn id="28" idx="2"/>
            <a:endCxn id="34" idx="0"/>
          </p:cNvCxnSpPr>
          <p:nvPr/>
        </p:nvCxnSpPr>
        <p:spPr>
          <a:xfrm>
            <a:off x="4429125" y="4703763"/>
            <a:ext cx="34925" cy="885825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>
            <a:stCxn id="26" idx="2"/>
            <a:endCxn id="34" idx="0"/>
          </p:cNvCxnSpPr>
          <p:nvPr/>
        </p:nvCxnSpPr>
        <p:spPr>
          <a:xfrm>
            <a:off x="2376488" y="4703763"/>
            <a:ext cx="2087562" cy="885825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rostokąt 53"/>
          <p:cNvSpPr/>
          <p:nvPr/>
        </p:nvSpPr>
        <p:spPr>
          <a:xfrm>
            <a:off x="5580063" y="4941888"/>
            <a:ext cx="1439862" cy="7905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b="1" dirty="0"/>
              <a:t>Liceum </a:t>
            </a:r>
          </a:p>
          <a:p>
            <a:pPr algn="ctr">
              <a:defRPr/>
            </a:pPr>
            <a:r>
              <a:rPr lang="pl-PL" sz="1400" b="1" dirty="0"/>
              <a:t>ogólnokształcące  </a:t>
            </a:r>
          </a:p>
          <a:p>
            <a:pPr algn="ctr">
              <a:defRPr/>
            </a:pPr>
            <a:r>
              <a:rPr lang="pl-PL" sz="1400" b="1" dirty="0"/>
              <a:t>dla dorosłych</a:t>
            </a:r>
          </a:p>
          <a:p>
            <a:pPr algn="ctr">
              <a:defRPr/>
            </a:pPr>
            <a:r>
              <a:rPr lang="pl-PL" sz="1200" dirty="0"/>
              <a:t>(dwuletnie)</a:t>
            </a:r>
          </a:p>
        </p:txBody>
      </p:sp>
      <p:cxnSp>
        <p:nvCxnSpPr>
          <p:cNvPr id="56" name="Łącznik prosty ze strzałką 55"/>
          <p:cNvCxnSpPr/>
          <p:nvPr/>
        </p:nvCxnSpPr>
        <p:spPr>
          <a:xfrm>
            <a:off x="6300788" y="4724400"/>
            <a:ext cx="0" cy="2174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/>
          <p:cNvCxnSpPr>
            <a:endCxn id="34" idx="0"/>
          </p:cNvCxnSpPr>
          <p:nvPr/>
        </p:nvCxnSpPr>
        <p:spPr>
          <a:xfrm flipH="1">
            <a:off x="4464050" y="5445125"/>
            <a:ext cx="1187450" cy="144463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95536" y="836712"/>
            <a:ext cx="8424862" cy="504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>Nowa struktura </a:t>
            </a:r>
            <a:r>
              <a:rPr lang="pl-PL" sz="2400" b="1" dirty="0" err="1" smtClean="0"/>
              <a:t>szkół</a:t>
            </a:r>
            <a:endParaRPr lang="pl-PL" sz="2400" b="1" dirty="0"/>
          </a:p>
        </p:txBody>
      </p:sp>
      <p:sp>
        <p:nvSpPr>
          <p:cNvPr id="29" name="Objaśnienie ze strzałką w dół 28"/>
          <p:cNvSpPr/>
          <p:nvPr/>
        </p:nvSpPr>
        <p:spPr>
          <a:xfrm>
            <a:off x="3059113" y="1484313"/>
            <a:ext cx="2520950" cy="1296987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SZKOŁA PODSTAWOWA</a:t>
            </a:r>
            <a:r>
              <a:rPr lang="pl-PL" dirty="0"/>
              <a:t> </a:t>
            </a:r>
            <a:r>
              <a:rPr lang="pl-PL" sz="1600" dirty="0"/>
              <a:t>(ośmioletnia)</a:t>
            </a:r>
            <a:endParaRPr lang="pl-PL" sz="1600" b="1" dirty="0"/>
          </a:p>
        </p:txBody>
      </p:sp>
      <p:sp>
        <p:nvSpPr>
          <p:cNvPr id="45" name="Prostokąt 44"/>
          <p:cNvSpPr/>
          <p:nvPr/>
        </p:nvSpPr>
        <p:spPr>
          <a:xfrm>
            <a:off x="611188" y="3213100"/>
            <a:ext cx="1944687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 b="1" dirty="0"/>
          </a:p>
          <a:p>
            <a:pPr algn="ctr">
              <a:defRPr/>
            </a:pPr>
            <a:r>
              <a:rPr lang="pl-PL" b="1" dirty="0"/>
              <a:t>Liceum Ogólnokształcące </a:t>
            </a:r>
            <a:r>
              <a:rPr lang="pl-PL" sz="1600" dirty="0"/>
              <a:t>(czteroletnie)</a:t>
            </a:r>
          </a:p>
          <a:p>
            <a:pPr>
              <a:defRPr/>
            </a:pPr>
            <a:endParaRPr lang="pl-PL" b="1" dirty="0"/>
          </a:p>
        </p:txBody>
      </p:sp>
      <p:sp>
        <p:nvSpPr>
          <p:cNvPr id="46" name="Prostokąt 45"/>
          <p:cNvSpPr/>
          <p:nvPr/>
        </p:nvSpPr>
        <p:spPr>
          <a:xfrm>
            <a:off x="2771775" y="3213100"/>
            <a:ext cx="1439863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Technikum</a:t>
            </a:r>
          </a:p>
          <a:p>
            <a:pPr algn="ctr">
              <a:defRPr/>
            </a:pPr>
            <a:r>
              <a:rPr lang="pl-PL" sz="1600" dirty="0"/>
              <a:t>(pięcioletnie)</a:t>
            </a:r>
          </a:p>
        </p:txBody>
      </p:sp>
      <p:sp>
        <p:nvSpPr>
          <p:cNvPr id="47" name="Prostokąt 46"/>
          <p:cNvSpPr/>
          <p:nvPr/>
        </p:nvSpPr>
        <p:spPr>
          <a:xfrm>
            <a:off x="4427538" y="3213100"/>
            <a:ext cx="1800225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Branżowa Szkoła I Stopnia</a:t>
            </a:r>
          </a:p>
          <a:p>
            <a:pPr algn="ctr">
              <a:defRPr/>
            </a:pPr>
            <a:r>
              <a:rPr lang="pl-PL" sz="1600" dirty="0"/>
              <a:t>(trzyletnia)</a:t>
            </a:r>
          </a:p>
        </p:txBody>
      </p:sp>
      <p:sp>
        <p:nvSpPr>
          <p:cNvPr id="48" name="Prostokąt 47"/>
          <p:cNvSpPr/>
          <p:nvPr/>
        </p:nvSpPr>
        <p:spPr>
          <a:xfrm>
            <a:off x="6443663" y="3213100"/>
            <a:ext cx="2016125" cy="12239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Szkoła Specjalna Przysposabiająca do Pracy</a:t>
            </a:r>
          </a:p>
          <a:p>
            <a:pPr algn="ctr">
              <a:defRPr/>
            </a:pPr>
            <a:r>
              <a:rPr lang="pl-PL" sz="1600" dirty="0"/>
              <a:t>(trzyletnia)</a:t>
            </a:r>
          </a:p>
        </p:txBody>
      </p:sp>
      <p:sp>
        <p:nvSpPr>
          <p:cNvPr id="51" name="Prostokąt 50"/>
          <p:cNvSpPr/>
          <p:nvPr/>
        </p:nvSpPr>
        <p:spPr>
          <a:xfrm>
            <a:off x="4500563" y="4437063"/>
            <a:ext cx="1800225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Branżowa Szkoła II Stopnia</a:t>
            </a:r>
          </a:p>
          <a:p>
            <a:pPr algn="ctr">
              <a:defRPr/>
            </a:pPr>
            <a:r>
              <a:rPr lang="pl-PL" sz="1600" dirty="0"/>
              <a:t>(dwuletnia)</a:t>
            </a:r>
          </a:p>
        </p:txBody>
      </p:sp>
      <p:sp>
        <p:nvSpPr>
          <p:cNvPr id="52" name="Prostokąt 51"/>
          <p:cNvSpPr/>
          <p:nvPr/>
        </p:nvSpPr>
        <p:spPr>
          <a:xfrm>
            <a:off x="2700338" y="5516563"/>
            <a:ext cx="1223962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spc="300" dirty="0"/>
              <a:t>STUDIA</a:t>
            </a:r>
          </a:p>
        </p:txBody>
      </p:sp>
      <p:sp>
        <p:nvSpPr>
          <p:cNvPr id="53" name="Prostokąt 52"/>
          <p:cNvSpPr/>
          <p:nvPr/>
        </p:nvSpPr>
        <p:spPr>
          <a:xfrm>
            <a:off x="755650" y="4797425"/>
            <a:ext cx="1223963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Szkoła Policealna</a:t>
            </a:r>
          </a:p>
        </p:txBody>
      </p:sp>
      <p:cxnSp>
        <p:nvCxnSpPr>
          <p:cNvPr id="55" name="Łącznik prosty 54"/>
          <p:cNvCxnSpPr/>
          <p:nvPr/>
        </p:nvCxnSpPr>
        <p:spPr>
          <a:xfrm>
            <a:off x="1116013" y="2781300"/>
            <a:ext cx="6480175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ze strzałką 70"/>
          <p:cNvCxnSpPr/>
          <p:nvPr/>
        </p:nvCxnSpPr>
        <p:spPr>
          <a:xfrm>
            <a:off x="1116013" y="2781300"/>
            <a:ext cx="0" cy="43180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/>
          <p:nvPr/>
        </p:nvCxnSpPr>
        <p:spPr>
          <a:xfrm>
            <a:off x="3492500" y="2781300"/>
            <a:ext cx="0" cy="43180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Łącznik prosty ze strzałką 81"/>
          <p:cNvCxnSpPr/>
          <p:nvPr/>
        </p:nvCxnSpPr>
        <p:spPr>
          <a:xfrm>
            <a:off x="5364163" y="2781300"/>
            <a:ext cx="0" cy="43180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Łącznik prosty ze strzałką 83"/>
          <p:cNvCxnSpPr/>
          <p:nvPr/>
        </p:nvCxnSpPr>
        <p:spPr>
          <a:xfrm>
            <a:off x="7596188" y="2781300"/>
            <a:ext cx="0" cy="43180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Łącznik prosty ze strzałką 85"/>
          <p:cNvCxnSpPr/>
          <p:nvPr/>
        </p:nvCxnSpPr>
        <p:spPr>
          <a:xfrm>
            <a:off x="5364163" y="4149725"/>
            <a:ext cx="0" cy="28733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Łącznik prosty ze strzałką 91"/>
          <p:cNvCxnSpPr/>
          <p:nvPr/>
        </p:nvCxnSpPr>
        <p:spPr>
          <a:xfrm>
            <a:off x="1331913" y="4076700"/>
            <a:ext cx="0" cy="72072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ze strzałką 104"/>
          <p:cNvCxnSpPr>
            <a:endCxn id="52" idx="0"/>
          </p:cNvCxnSpPr>
          <p:nvPr/>
        </p:nvCxnSpPr>
        <p:spPr>
          <a:xfrm>
            <a:off x="1331913" y="4149725"/>
            <a:ext cx="1979612" cy="136683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Łącznik prosty ze strzałką 108"/>
          <p:cNvCxnSpPr>
            <a:endCxn id="52" idx="0"/>
          </p:cNvCxnSpPr>
          <p:nvPr/>
        </p:nvCxnSpPr>
        <p:spPr>
          <a:xfrm flipH="1">
            <a:off x="3311525" y="5013325"/>
            <a:ext cx="1189038" cy="50323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Łącznik prosty ze strzałką 114"/>
          <p:cNvCxnSpPr>
            <a:endCxn id="52" idx="0"/>
          </p:cNvCxnSpPr>
          <p:nvPr/>
        </p:nvCxnSpPr>
        <p:spPr>
          <a:xfrm flipH="1">
            <a:off x="3311525" y="4149725"/>
            <a:ext cx="36513" cy="136683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ekstu 21"/>
          <p:cNvSpPr>
            <a:spLocks noGrp="1"/>
          </p:cNvSpPr>
          <p:nvPr>
            <p:ph type="body" sz="quarter" idx="10"/>
          </p:nvPr>
        </p:nvSpPr>
        <p:spPr>
          <a:xfrm>
            <a:off x="3419475" y="2492375"/>
            <a:ext cx="1944688" cy="792163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Gimnazjum</a:t>
            </a:r>
            <a:r>
              <a:rPr lang="pl-PL" dirty="0"/>
              <a:t> </a:t>
            </a:r>
          </a:p>
          <a:p>
            <a:pPr algn="ctr">
              <a:defRPr/>
            </a:pPr>
            <a:r>
              <a:rPr lang="pl-PL" sz="1600" dirty="0"/>
              <a:t>(trzyletnie)</a:t>
            </a:r>
          </a:p>
        </p:txBody>
      </p:sp>
      <p:cxnSp>
        <p:nvCxnSpPr>
          <p:cNvPr id="24" name="Łącznik prosty 23"/>
          <p:cNvCxnSpPr/>
          <p:nvPr/>
        </p:nvCxnSpPr>
        <p:spPr>
          <a:xfrm>
            <a:off x="3779838" y="2349500"/>
            <a:ext cx="9144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 flipV="1">
            <a:off x="3635375" y="2349500"/>
            <a:ext cx="1296988" cy="935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557338"/>
            <a:ext cx="8424862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sz="2000" b="1" smtClean="0"/>
          </a:p>
          <a:p>
            <a:pPr eaLnBrk="1" hangingPunct="1"/>
            <a:r>
              <a:rPr lang="pl-PL" sz="2000" b="1" smtClean="0"/>
              <a:t>Szkoły podstawowe</a:t>
            </a:r>
            <a:r>
              <a:rPr lang="pl-PL" sz="2000" smtClean="0"/>
              <a:t> – 47 placówek, w tym:</a:t>
            </a:r>
          </a:p>
          <a:p>
            <a:pPr eaLnBrk="1" hangingPunct="1">
              <a:buFont typeface="Arial" charset="0"/>
              <a:buChar char="•"/>
            </a:pPr>
            <a:r>
              <a:rPr lang="pl-PL" smtClean="0"/>
              <a:t>19 samodzielnie funkcjonujących;</a:t>
            </a:r>
          </a:p>
          <a:p>
            <a:pPr eaLnBrk="1" hangingPunct="1">
              <a:buFont typeface="Arial" charset="0"/>
              <a:buChar char="•"/>
            </a:pPr>
            <a:r>
              <a:rPr lang="pl-PL" smtClean="0"/>
              <a:t>28  w zespołach szkół składających się z różnych typów placówek</a:t>
            </a:r>
            <a:r>
              <a:rPr lang="pl-PL" sz="2000" smtClean="0"/>
              <a:t>.</a:t>
            </a:r>
          </a:p>
          <a:p>
            <a:pPr eaLnBrk="1" hangingPunct="1"/>
            <a:r>
              <a:rPr lang="pl-PL" sz="2000" b="1" smtClean="0"/>
              <a:t>Gimnazja - 47 </a:t>
            </a:r>
            <a:r>
              <a:rPr lang="pl-PL" sz="2000" smtClean="0"/>
              <a:t>placówek, w tym:</a:t>
            </a:r>
          </a:p>
          <a:p>
            <a:pPr eaLnBrk="1" hangingPunct="1">
              <a:buFont typeface="Arial" charset="0"/>
              <a:buChar char="•"/>
            </a:pPr>
            <a:r>
              <a:rPr lang="pl-PL" smtClean="0"/>
              <a:t>11 samodzielnie funkcjonujących (10 ogólnodostępnych);</a:t>
            </a:r>
          </a:p>
          <a:p>
            <a:pPr eaLnBrk="1" hangingPunct="1">
              <a:buFont typeface="Arial" charset="0"/>
              <a:buChar char="•"/>
            </a:pPr>
            <a:r>
              <a:rPr lang="pl-PL" smtClean="0"/>
              <a:t>36  w zespołach szkół składających się z różnych typów placówek.</a:t>
            </a:r>
          </a:p>
          <a:p>
            <a:pPr eaLnBrk="1" hangingPunct="1"/>
            <a:r>
              <a:rPr lang="pl-PL" sz="2000" b="1" smtClean="0"/>
              <a:t>Szkoły ponadgimnazjale:</a:t>
            </a:r>
          </a:p>
          <a:p>
            <a:pPr eaLnBrk="1" hangingPunct="1">
              <a:buFont typeface="Arial" charset="0"/>
              <a:buChar char="•"/>
            </a:pPr>
            <a:r>
              <a:rPr lang="pl-PL" smtClean="0"/>
              <a:t>16 liceów ogólnokształcących – wszystkie  funkcjonujące w zespołach szkół;</a:t>
            </a:r>
          </a:p>
          <a:p>
            <a:pPr eaLnBrk="1" hangingPunct="1">
              <a:buFont typeface="Arial" charset="0"/>
              <a:buChar char="•"/>
            </a:pPr>
            <a:r>
              <a:rPr lang="pl-PL" smtClean="0"/>
              <a:t>21 techników – wszystkie wchodzące w skład zespołów szkół;</a:t>
            </a:r>
          </a:p>
          <a:p>
            <a:pPr eaLnBrk="1" hangingPunct="1">
              <a:buFont typeface="Arial" charset="0"/>
              <a:buChar char="•"/>
            </a:pPr>
            <a:r>
              <a:rPr lang="pl-PL" smtClean="0"/>
              <a:t>14 zasadniczych szkół zawodowych – 13 wchodzących w skład zespołów szkół;</a:t>
            </a:r>
            <a:br>
              <a:rPr lang="pl-PL" smtClean="0"/>
            </a:br>
            <a:r>
              <a:rPr lang="pl-PL" smtClean="0"/>
              <a:t>a 1 funkcjonująca samodzielnie;</a:t>
            </a:r>
          </a:p>
          <a:p>
            <a:pPr eaLnBrk="1" hangingPunct="1">
              <a:buFont typeface="Arial" charset="0"/>
              <a:buChar char="•"/>
            </a:pPr>
            <a:r>
              <a:rPr lang="pl-PL" smtClean="0"/>
              <a:t>8 szkół policealnych.</a:t>
            </a:r>
          </a:p>
          <a:p>
            <a:pPr eaLnBrk="1" hangingPunct="1"/>
            <a:r>
              <a:rPr lang="pl-PL" b="1" smtClean="0">
                <a:solidFill>
                  <a:srgbClr val="FF0000"/>
                </a:solidFill>
              </a:rPr>
              <a:t>Wprowadzona reforma dotknie ok. 37 000 uczniów oraz  ponad 4 500 nauczycieli.</a:t>
            </a:r>
          </a:p>
          <a:p>
            <a:pPr eaLnBrk="1" hangingPunct="1">
              <a:buFont typeface="Arial" charset="0"/>
              <a:buChar char="•"/>
            </a:pPr>
            <a:endParaRPr lang="pl-PL" smtClean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95288" y="908050"/>
            <a:ext cx="8424862" cy="7207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>Sieć szkół dla młodzieży prowadzonych przez Miasto Bydgoszcz przed reformą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484313"/>
            <a:ext cx="8424862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2400" b="1" smtClean="0"/>
          </a:p>
          <a:p>
            <a:endParaRPr lang="pl-PL" sz="2400" b="1" smtClean="0"/>
          </a:p>
          <a:p>
            <a:endParaRPr lang="pl-PL" sz="2400" b="1" smtClean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b="1" dirty="0" smtClean="0"/>
              <a:t>Ustawowe możliwości zmian w sieci szkół </a:t>
            </a:r>
            <a:r>
              <a:rPr lang="pl-PL" sz="2400" b="1" dirty="0" smtClean="0"/>
              <a:t>– samodzielne gimnazja można:</a:t>
            </a:r>
            <a:endParaRPr lang="pl-PL" sz="2400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67544" y="1484784"/>
          <a:ext cx="842493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7" name="pole tekstowe 5"/>
          <p:cNvSpPr txBox="1">
            <a:spLocks noChangeArrowheads="1"/>
          </p:cNvSpPr>
          <p:nvPr/>
        </p:nvSpPr>
        <p:spPr bwMode="auto">
          <a:xfrm>
            <a:off x="900113" y="2349500"/>
            <a:ext cx="400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0248" name="pole tekstowe 6"/>
          <p:cNvSpPr txBox="1">
            <a:spLocks noChangeArrowheads="1"/>
          </p:cNvSpPr>
          <p:nvPr/>
        </p:nvSpPr>
        <p:spPr bwMode="auto">
          <a:xfrm>
            <a:off x="3851275" y="2276475"/>
            <a:ext cx="433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>
                <a:solidFill>
                  <a:srgbClr val="FF0000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395288" y="1557338"/>
            <a:ext cx="8424862" cy="5040312"/>
          </a:xfrm>
        </p:spPr>
        <p:txBody>
          <a:bodyPr/>
          <a:lstStyle/>
          <a:p>
            <a:pPr eaLnBrk="1" hangingPunct="1">
              <a:defRPr/>
            </a:pPr>
            <a:r>
              <a:rPr lang="pl-PL" sz="2000" dirty="0" smtClean="0"/>
              <a:t>Wg zapisów </a:t>
            </a:r>
            <a:r>
              <a:rPr lang="pl-PL" sz="2000" b="1" dirty="0" smtClean="0"/>
              <a:t>USTAWA </a:t>
            </a:r>
            <a:r>
              <a:rPr lang="pl-PL" dirty="0" smtClean="0"/>
              <a:t>z dnia 14 grudnia 2016 r.  </a:t>
            </a:r>
            <a:r>
              <a:rPr lang="pl-PL" sz="2000" b="1" dirty="0" smtClean="0"/>
              <a:t>Przepisy wprowadzające ustawę – Prawo oświatowe: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pl-PL" sz="2000" b="1" dirty="0" smtClean="0"/>
              <a:t>Szkoła podstawowa </a:t>
            </a:r>
            <a:r>
              <a:rPr lang="pl-PL" sz="2000" dirty="0" smtClean="0"/>
              <a:t>–</a:t>
            </a:r>
            <a:r>
              <a:rPr lang="pl-PL" sz="2000" b="1" dirty="0" smtClean="0"/>
              <a:t> </a:t>
            </a:r>
            <a:r>
              <a:rPr lang="pl-PL" sz="2000" dirty="0" smtClean="0"/>
              <a:t>dotychczasowa</a:t>
            </a:r>
            <a:r>
              <a:rPr lang="pl-PL" sz="2000" b="1" dirty="0" smtClean="0"/>
              <a:t> </a:t>
            </a:r>
            <a:r>
              <a:rPr lang="pl-PL" sz="2000" dirty="0" smtClean="0"/>
              <a:t>sześcioletnia staje się z dniem                    1 września 2017 r. ośmioletnią szkołą podstawową.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pl-PL" sz="2000" b="1" dirty="0" smtClean="0"/>
              <a:t>Zespół szkół</a:t>
            </a:r>
            <a:r>
              <a:rPr lang="pl-PL" sz="2000" dirty="0" smtClean="0"/>
              <a:t> – składający się jedynie ze </a:t>
            </a:r>
            <a:r>
              <a:rPr lang="pl-PL" sz="2000" dirty="0" smtClean="0">
                <a:solidFill>
                  <a:srgbClr val="FF0000"/>
                </a:solidFill>
              </a:rPr>
              <a:t>szkoły podstawowej i gimnazjum </a:t>
            </a:r>
            <a:r>
              <a:rPr lang="pl-PL" sz="2000" dirty="0" smtClean="0"/>
              <a:t>staje się z dniem 1 września 2017 r. ośmioletnią szkołą podstawową.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pl-PL" sz="2000" b="1" dirty="0" smtClean="0"/>
              <a:t>Zespół szkół</a:t>
            </a:r>
            <a:r>
              <a:rPr lang="pl-PL" sz="2000" dirty="0" smtClean="0"/>
              <a:t> – składający się jedynie z </a:t>
            </a:r>
            <a:r>
              <a:rPr lang="pl-PL" sz="2000" dirty="0" smtClean="0">
                <a:solidFill>
                  <a:srgbClr val="FF0000"/>
                </a:solidFill>
              </a:rPr>
              <a:t>gimnazjum i liceum </a:t>
            </a:r>
            <a:r>
              <a:rPr lang="pl-PL" sz="2000" dirty="0" smtClean="0"/>
              <a:t>ogólnokształcącego/technikum stają się z dniem 1 września 2019 r. odpowiednio czteroletnim liceum ogólnokształcącym lub pięcioletnim technikum.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pl-PL" sz="2000" b="1" dirty="0" smtClean="0"/>
              <a:t>Zasadnicza szkoła zawodowa </a:t>
            </a:r>
            <a:r>
              <a:rPr lang="pl-PL" sz="2000" dirty="0" smtClean="0"/>
              <a:t>– z dniem 1 września 2017 r. staje się branżową szkołą I stopnia.</a:t>
            </a:r>
          </a:p>
          <a:p>
            <a:pPr marL="457200" indent="-457200" eaLnBrk="1" hangingPunct="1">
              <a:defRPr/>
            </a:pPr>
            <a:endParaRPr lang="pl-PL" sz="2000" dirty="0" smtClean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b="1" dirty="0" smtClean="0"/>
              <a:t>Ustawowe możliwości zmiany w sieci szkół  </a:t>
            </a:r>
            <a:r>
              <a:rPr lang="pl-PL" sz="2400" b="1" dirty="0" smtClean="0"/>
              <a:t>-  co dalej z innymi szkołami?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900113" y="2349500"/>
            <a:ext cx="7559675" cy="3095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pl-PL" sz="2400" b="1" smtClean="0">
                <a:solidFill>
                  <a:srgbClr val="FF0000"/>
                </a:solidFill>
              </a:rPr>
              <a:t>Jak najlepsze warunki i bliskość szkoły dla dzieci.</a:t>
            </a:r>
          </a:p>
          <a:p>
            <a:pPr marL="457200" indent="-45720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pl-PL" sz="2400" b="1" smtClean="0">
                <a:solidFill>
                  <a:srgbClr val="0070C0"/>
                </a:solidFill>
              </a:rPr>
              <a:t>Zapewnienie pracy nauczycielom oraz pracownikom administracji i obsługi.</a:t>
            </a:r>
          </a:p>
          <a:p>
            <a:pPr marL="457200" indent="-45720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pl-PL" sz="2400" b="1" smtClean="0"/>
              <a:t>Racjonalne wykorzystanie infrastruktury oświatowej.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2400" b="1" dirty="0" smtClean="0"/>
              <a:t>Priorytety we wdrażaniu reformy w Bydgoszczy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1331913" y="2276475"/>
            <a:ext cx="6480175" cy="35290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pl-PL" sz="2000" b="1" dirty="0" smtClean="0"/>
              <a:t>Możliwości lokalowe i infrastruktura szkół.</a:t>
            </a:r>
          </a:p>
          <a:p>
            <a:pPr marL="457200" indent="-45720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pl-PL" sz="2000" b="1" dirty="0" smtClean="0"/>
              <a:t>Prognozy demograficzne.</a:t>
            </a:r>
          </a:p>
          <a:p>
            <a:pPr marL="457200" indent="-45720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pl-PL" sz="2000" b="1" dirty="0" smtClean="0"/>
              <a:t>Analiza zmianowości i odległości od szkoły.</a:t>
            </a:r>
          </a:p>
          <a:p>
            <a:pPr marL="457200" indent="-45720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pl-PL" sz="2000" b="1" dirty="0" smtClean="0"/>
              <a:t>Planowane inwestycje w budownictwie mieszkaniowym.</a:t>
            </a:r>
          </a:p>
          <a:p>
            <a:pPr marL="457200" indent="-45720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pl-PL" sz="2000" b="1" dirty="0" smtClean="0"/>
              <a:t>Zasoby kadrowe szkół.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2400" b="1" dirty="0" smtClean="0"/>
              <a:t>Czynniki wpływające na nową bydgoską  sieć </a:t>
            </a:r>
            <a:r>
              <a:rPr lang="pl-PL" sz="2400" b="1" dirty="0" err="1" smtClean="0"/>
              <a:t>szkół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1906</Words>
  <Application>Microsoft Office PowerPoint</Application>
  <PresentationFormat>Pokaz na ekranie (4:3)</PresentationFormat>
  <Paragraphs>381</Paragraphs>
  <Slides>28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Janusz Popielewski</dc:creator>
  <cp:lastModifiedBy>waszkiewiczi</cp:lastModifiedBy>
  <cp:revision>182</cp:revision>
  <dcterms:created xsi:type="dcterms:W3CDTF">2014-08-14T10:41:46Z</dcterms:created>
  <dcterms:modified xsi:type="dcterms:W3CDTF">2017-01-25T09:57:34Z</dcterms:modified>
</cp:coreProperties>
</file>