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59" r:id="rId3"/>
    <p:sldId id="365" r:id="rId4"/>
    <p:sldId id="380" r:id="rId5"/>
    <p:sldId id="367" r:id="rId6"/>
    <p:sldId id="369" r:id="rId7"/>
    <p:sldId id="381" r:id="rId8"/>
    <p:sldId id="382" r:id="rId9"/>
    <p:sldId id="377" r:id="rId10"/>
    <p:sldId id="362" r:id="rId11"/>
    <p:sldId id="363" r:id="rId12"/>
    <p:sldId id="364" r:id="rId13"/>
    <p:sldId id="376" r:id="rId14"/>
    <p:sldId id="378" r:id="rId15"/>
    <p:sldId id="383" r:id="rId16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4638" autoAdjust="0"/>
  </p:normalViewPr>
  <p:slideViewPr>
    <p:cSldViewPr>
      <p:cViewPr>
        <p:scale>
          <a:sx n="100" d="100"/>
          <a:sy n="100" d="100"/>
        </p:scale>
        <p:origin x="-1410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tucholskam\Desktop\dyske\ANALIZY%20R&#211;&#379;NE\Dane%20do%20prezentacji\Wydatki%20na%20zadania%20o&#347;wiatowe%202017%20i%202018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tucholskam\Desktop\dyske\ANALIZY%20R&#211;&#379;NE\Dane%20do%20prezentacji\Wydatki%20na%20zadania%20o&#347;wiatowe%202017%20i%202018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0791133335821715E-2"/>
          <c:y val="0.20940157480314961"/>
          <c:w val="0.92183129952358533"/>
          <c:h val="0.71468432355046563"/>
        </c:manualLayout>
      </c:layout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effectLst>
              <a:outerShdw blurRad="50800" dist="50800" dir="5400000" algn="ctr" rotWithShape="0">
                <a:srgbClr val="000000">
                  <a:alpha val="66000"/>
                </a:srgbClr>
              </a:outerShdw>
            </a:effectLst>
          </c:spPr>
          <c:dLbls>
            <c:dLbl>
              <c:idx val="0"/>
              <c:layout>
                <c:manualLayout>
                  <c:x val="2.4366597713798448E-2"/>
                  <c:y val="-5.7022567919375405E-2"/>
                </c:manualLayout>
              </c:layout>
              <c:showVal val="1"/>
            </c:dLbl>
            <c:dLbl>
              <c:idx val="1"/>
              <c:layout>
                <c:manualLayout>
                  <c:x val="4.0568215881092884E-2"/>
                  <c:y val="-5.7640597800018463E-2"/>
                </c:manualLayout>
              </c:layout>
              <c:showVal val="1"/>
            </c:dLbl>
            <c:dLbl>
              <c:idx val="2"/>
              <c:layout>
                <c:manualLayout>
                  <c:x val="3.3426183844011144E-2"/>
                  <c:y val="-7.3231256770521752E-2"/>
                </c:manualLayout>
              </c:layout>
              <c:showVal val="1"/>
            </c:dLbl>
            <c:dLbl>
              <c:idx val="3"/>
              <c:layout>
                <c:manualLayout>
                  <c:x val="5.6258790436005774E-3"/>
                  <c:y val="-2.7272727272727521E-2"/>
                </c:manualLayout>
              </c:layout>
              <c:showVal val="1"/>
            </c:dLbl>
            <c:dLbl>
              <c:idx val="4"/>
              <c:layout>
                <c:manualLayout>
                  <c:x val="5.6258790436005774E-3"/>
                  <c:y val="-3.3333333333333381E-2"/>
                </c:manualLayout>
              </c:layout>
              <c:showVal val="1"/>
            </c:dLbl>
            <c:dLbl>
              <c:idx val="5"/>
              <c:layout>
                <c:manualLayout>
                  <c:x val="9.8452883263010476E-3"/>
                  <c:y val="-2.4242424242424229E-2"/>
                </c:manualLayout>
              </c:layout>
              <c:showVal val="1"/>
            </c:dLbl>
            <c:dLbl>
              <c:idx val="6"/>
              <c:layout>
                <c:manualLayout>
                  <c:x val="1.1251758087201247E-2"/>
                  <c:y val="-2.7272727272727521E-2"/>
                </c:manualLayout>
              </c:layout>
              <c:showVal val="1"/>
            </c:dLbl>
            <c:dLbl>
              <c:idx val="7"/>
              <c:layout>
                <c:manualLayout>
                  <c:x val="9.8451775806506266E-3"/>
                  <c:y val="-2.727272727272752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pl-PL"/>
              </a:p>
            </c:txPr>
            <c:showVal val="1"/>
          </c:dLbls>
          <c:cat>
            <c:numRef>
              <c:f>'% śr. własnych do budżetu (2)'!$K$3:$M$3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'% śr. własnych do budżetu (2)'!$K$4:$M$4</c:f>
              <c:numCache>
                <c:formatCode>#,##0.00</c:formatCode>
                <c:ptCount val="3"/>
                <c:pt idx="0">
                  <c:v>175507836</c:v>
                </c:pt>
                <c:pt idx="1">
                  <c:v>197497756.08000001</c:v>
                </c:pt>
                <c:pt idx="2">
                  <c:v>210776735</c:v>
                </c:pt>
              </c:numCache>
            </c:numRef>
          </c:val>
        </c:ser>
        <c:shape val="box"/>
        <c:axId val="81874944"/>
        <c:axId val="81876480"/>
        <c:axId val="0"/>
      </c:bar3DChart>
      <c:catAx>
        <c:axId val="81874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81876480"/>
        <c:crosses val="autoZero"/>
        <c:auto val="1"/>
        <c:lblAlgn val="ctr"/>
        <c:lblOffset val="100"/>
      </c:catAx>
      <c:valAx>
        <c:axId val="8187648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1874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0791133335821916E-2"/>
          <c:y val="0.20940157480314961"/>
          <c:w val="0.92183129952358789"/>
          <c:h val="0.71468432355046563"/>
        </c:manualLayout>
      </c:layout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effectLst>
              <a:outerShdw blurRad="50800" dist="50800" dir="5400000" algn="ctr" rotWithShape="0">
                <a:srgbClr val="000000">
                  <a:alpha val="66000"/>
                </a:srgbClr>
              </a:outerShdw>
            </a:effectLst>
          </c:spPr>
          <c:dLbls>
            <c:dLbl>
              <c:idx val="0"/>
              <c:layout>
                <c:manualLayout>
                  <c:x val="2.4366597713798427E-2"/>
                  <c:y val="-5.702256791937553E-2"/>
                </c:manualLayout>
              </c:layout>
              <c:showVal val="1"/>
            </c:dLbl>
            <c:dLbl>
              <c:idx val="1"/>
              <c:layout>
                <c:manualLayout>
                  <c:x val="3.6854186455692411E-2"/>
                  <c:y val="-6.03785277347434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1212121212121241E-2"/>
                </c:manualLayout>
              </c:layout>
              <c:showVal val="1"/>
            </c:dLbl>
            <c:dLbl>
              <c:idx val="3"/>
              <c:layout>
                <c:manualLayout>
                  <c:x val="5.6258790436005792E-3"/>
                  <c:y val="-2.7272727272727608E-2"/>
                </c:manualLayout>
              </c:layout>
              <c:showVal val="1"/>
            </c:dLbl>
            <c:dLbl>
              <c:idx val="4"/>
              <c:layout>
                <c:manualLayout>
                  <c:x val="5.6258790436005792E-3"/>
                  <c:y val="-3.3333333333333402E-2"/>
                </c:manualLayout>
              </c:layout>
              <c:showVal val="1"/>
            </c:dLbl>
            <c:dLbl>
              <c:idx val="5"/>
              <c:layout>
                <c:manualLayout>
                  <c:x val="9.8452883263010719E-3"/>
                  <c:y val="-2.4242424242424229E-2"/>
                </c:manualLayout>
              </c:layout>
              <c:showVal val="1"/>
            </c:dLbl>
            <c:dLbl>
              <c:idx val="6"/>
              <c:layout>
                <c:manualLayout>
                  <c:x val="1.1251758087201261E-2"/>
                  <c:y val="-2.7272727272727608E-2"/>
                </c:manualLayout>
              </c:layout>
              <c:showVal val="1"/>
            </c:dLbl>
            <c:dLbl>
              <c:idx val="7"/>
              <c:layout>
                <c:manualLayout>
                  <c:x val="9.8451775806506249E-3"/>
                  <c:y val="-2.727272727272760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pl-PL"/>
              </a:p>
            </c:txPr>
            <c:showVal val="1"/>
          </c:dLbls>
          <c:cat>
            <c:numRef>
              <c:f>'% śr. własnych do budżetu'!$K$3:$M$3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'% śr. własnych do budżetu'!$K$4:$M$4</c:f>
              <c:numCache>
                <c:formatCode>0.00</c:formatCode>
                <c:ptCount val="3"/>
                <c:pt idx="0">
                  <c:v>31.198456523177793</c:v>
                </c:pt>
                <c:pt idx="1">
                  <c:v>33.182428980301879</c:v>
                </c:pt>
                <c:pt idx="2" formatCode="#,##0.00">
                  <c:v>33.80144180280417</c:v>
                </c:pt>
              </c:numCache>
            </c:numRef>
          </c:val>
        </c:ser>
        <c:shape val="box"/>
        <c:axId val="83956864"/>
        <c:axId val="83958400"/>
        <c:axId val="0"/>
      </c:bar3DChart>
      <c:catAx>
        <c:axId val="83956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83958400"/>
        <c:crosses val="autoZero"/>
        <c:auto val="1"/>
        <c:lblAlgn val="ctr"/>
        <c:lblOffset val="100"/>
      </c:catAx>
      <c:valAx>
        <c:axId val="8395840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395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0.03555</cdr:x>
      <cdr:y>0.04773</cdr:y>
    </cdr:from>
    <cdr:to>
      <cdr:x>0.98578</cdr:x>
      <cdr:y>0.14091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85750" y="200025"/>
          <a:ext cx="76390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0.09716</cdr:x>
      <cdr:y>0.06591</cdr:y>
    </cdr:from>
    <cdr:to>
      <cdr:x>0.94313</cdr:x>
      <cdr:y>0.16591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81050" y="276225"/>
          <a:ext cx="68008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0.03555</cdr:x>
      <cdr:y>0.04773</cdr:y>
    </cdr:from>
    <cdr:to>
      <cdr:x>0.98578</cdr:x>
      <cdr:y>0.14091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85750" y="200025"/>
          <a:ext cx="76390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0.03895</cdr:x>
      <cdr:y>0.00993</cdr:y>
    </cdr:from>
    <cdr:to>
      <cdr:x>0.93824</cdr:x>
      <cdr:y>0.17039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166959" y="46607"/>
          <a:ext cx="3854582" cy="753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l-PL" sz="1800" baseline="0" dirty="0"/>
        </a:p>
        <a:p xmlns:a="http://schemas.openxmlformats.org/drawingml/2006/main">
          <a:pPr algn="ctr"/>
          <a:endParaRPr lang="pl-PL" sz="1800" baseline="0" dirty="0"/>
        </a:p>
        <a:p xmlns:a="http://schemas.openxmlformats.org/drawingml/2006/main">
          <a:endParaRPr lang="pl-PL" sz="1100" baseline="0" dirty="0"/>
        </a:p>
        <a:p xmlns:a="http://schemas.openxmlformats.org/drawingml/2006/main"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2C9694-DDBA-4B97-88DC-CE33E9E4DBB5}" type="datetimeFigureOut">
              <a:rPr lang="pl-PL"/>
              <a:pPr>
                <a:defRPr/>
              </a:pPr>
              <a:t>2019-03-21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69CB99-17C4-4960-A8B7-29878AD08D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403350" y="188913"/>
            <a:ext cx="3546475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mtClean="0">
                <a:latin typeface="Europa" pitchFamily="2" charset="-18"/>
              </a:rPr>
              <a:t>URZĄD MIASTA BYDGOSZCZY </a:t>
            </a:r>
          </a:p>
        </p:txBody>
      </p:sp>
      <p:cxnSp>
        <p:nvCxnSpPr>
          <p:cNvPr id="5" name="Łącznik prosty 4"/>
          <p:cNvCxnSpPr/>
          <p:nvPr userDrawn="1"/>
        </p:nvCxnSpPr>
        <p:spPr>
          <a:xfrm>
            <a:off x="323850" y="836613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 userDrawn="1"/>
        </p:nvCxnSpPr>
        <p:spPr>
          <a:xfrm>
            <a:off x="323850" y="836613"/>
            <a:ext cx="0" cy="5761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4" descr="logo_umb kolor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88913"/>
            <a:ext cx="9128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395536" y="1556792"/>
            <a:ext cx="8424936" cy="5040858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 marL="180975" indent="-180975">
              <a:buClr>
                <a:srgbClr val="005DA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61950" indent="-180975"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542925" indent="-180975">
              <a:buClr>
                <a:srgbClr val="0088EE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12788" indent="-169863">
              <a:buClr>
                <a:srgbClr val="4BB2FF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2" name="Symbol zastępczy tekstu 28"/>
          <p:cNvSpPr>
            <a:spLocks noGrp="1"/>
          </p:cNvSpPr>
          <p:nvPr>
            <p:ph type="body" sz="quarter" idx="11"/>
          </p:nvPr>
        </p:nvSpPr>
        <p:spPr>
          <a:xfrm>
            <a:off x="395288" y="908050"/>
            <a:ext cx="8424862" cy="5048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/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buFontTx/>
              <a:buNone/>
              <a:defRPr sz="1800"/>
            </a:lvl2pPr>
            <a:lvl3pPr>
              <a:buFontTx/>
              <a:buNone/>
              <a:defRPr sz="1800"/>
            </a:lvl3pPr>
            <a:lvl4pPr>
              <a:buFontTx/>
              <a:buNone/>
              <a:defRPr sz="1800"/>
            </a:lvl4pPr>
            <a:lvl5pPr>
              <a:buFontTx/>
              <a:buNone/>
              <a:defRPr sz="1800"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>
            <a:spLocks noChangeArrowheads="1"/>
          </p:cNvSpPr>
          <p:nvPr userDrawn="1"/>
        </p:nvSpPr>
        <p:spPr bwMode="auto">
          <a:xfrm>
            <a:off x="1403350" y="188913"/>
            <a:ext cx="3546475" cy="64611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mtClean="0">
                <a:latin typeface="Europa" pitchFamily="2" charset="-18"/>
              </a:rPr>
              <a:t>URZĄD MIASTA BYDGOSZCZY </a:t>
            </a:r>
          </a:p>
          <a:p>
            <a:pPr eaLnBrk="1" hangingPunct="1">
              <a:defRPr/>
            </a:pPr>
            <a:r>
              <a:rPr lang="pl-PL" altLang="pl-PL" smtClean="0">
                <a:latin typeface="Europa" pitchFamily="2" charset="-18"/>
              </a:rPr>
              <a:t>Wydział Edukacji i Sportu</a:t>
            </a:r>
          </a:p>
        </p:txBody>
      </p:sp>
      <p:cxnSp>
        <p:nvCxnSpPr>
          <p:cNvPr id="4" name="Łącznik prosty 3"/>
          <p:cNvCxnSpPr/>
          <p:nvPr userDrawn="1"/>
        </p:nvCxnSpPr>
        <p:spPr>
          <a:xfrm>
            <a:off x="323850" y="836613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23850" y="836613"/>
            <a:ext cx="0" cy="5761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4" descr="logo_umb kolor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88913"/>
            <a:ext cx="9128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ymbol zastępczy tekstu 12"/>
          <p:cNvSpPr>
            <a:spLocks noGrp="1"/>
          </p:cNvSpPr>
          <p:nvPr>
            <p:ph type="body" sz="quarter" idx="10"/>
          </p:nvPr>
        </p:nvSpPr>
        <p:spPr>
          <a:xfrm>
            <a:off x="395536" y="980728"/>
            <a:ext cx="8424936" cy="5616922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/>
                </a:solidFill>
              </a:defRPr>
            </a:lvl1pPr>
            <a:lvl2pPr marL="180975" indent="-180975">
              <a:buClr>
                <a:srgbClr val="005DA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61950" indent="-180975">
              <a:buClr>
                <a:srgbClr val="0070C0"/>
              </a:buClr>
              <a:defRPr sz="1800">
                <a:solidFill>
                  <a:schemeClr val="tx1"/>
                </a:solidFill>
              </a:defRPr>
            </a:lvl3pPr>
            <a:lvl4pPr marL="542925" indent="-180975">
              <a:buClr>
                <a:srgbClr val="0088EE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712788" indent="-169863">
              <a:buClr>
                <a:srgbClr val="4BB2FF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00">
              <a:srgbClr val="FFFFFF"/>
            </a:gs>
            <a:gs pos="100000">
              <a:srgbClr val="8EB4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2" descr="logo_umb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26289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7256463" y="5589588"/>
            <a:ext cx="1611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altLang="pl-PL" sz="1600">
                <a:latin typeface="Calibri" pitchFamily="34" charset="0"/>
              </a:rPr>
              <a:t> 21 marca 2019 r.</a:t>
            </a:r>
          </a:p>
        </p:txBody>
      </p:sp>
      <p:sp>
        <p:nvSpPr>
          <p:cNvPr id="3076" name="Prostokąt 4"/>
          <p:cNvSpPr>
            <a:spLocks noChangeArrowheads="1"/>
          </p:cNvSpPr>
          <p:nvPr/>
        </p:nvSpPr>
        <p:spPr bwMode="auto">
          <a:xfrm>
            <a:off x="755650" y="2644775"/>
            <a:ext cx="77755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3600" dirty="0" smtClean="0">
                <a:latin typeface="Calibri" pitchFamily="34" charset="0"/>
              </a:rPr>
              <a:t>Bydgoskie </a:t>
            </a:r>
            <a:r>
              <a:rPr lang="pl-PL" altLang="pl-PL" sz="3600" dirty="0">
                <a:latin typeface="Calibri" pitchFamily="34" charset="0"/>
              </a:rPr>
              <a:t>placówki oświatowe </a:t>
            </a:r>
            <a:br>
              <a:rPr lang="pl-PL" altLang="pl-PL" sz="3600" dirty="0">
                <a:latin typeface="Calibri" pitchFamily="34" charset="0"/>
              </a:rPr>
            </a:br>
            <a:r>
              <a:rPr lang="pl-PL" altLang="pl-PL" sz="3600" dirty="0">
                <a:latin typeface="Calibri" pitchFamily="34" charset="0"/>
              </a:rPr>
              <a:t>w kontekście </a:t>
            </a:r>
            <a:r>
              <a:rPr lang="pl-PL" altLang="pl-PL" sz="3600" dirty="0" smtClean="0">
                <a:latin typeface="Calibri" pitchFamily="34" charset="0"/>
              </a:rPr>
              <a:t>zapowiadanego </a:t>
            </a:r>
          </a:p>
          <a:p>
            <a:pPr algn="ctr"/>
            <a:r>
              <a:rPr lang="pl-PL" altLang="pl-PL" sz="3600" dirty="0">
                <a:latin typeface="Calibri" pitchFamily="34" charset="0"/>
              </a:rPr>
              <a:t>s</a:t>
            </a:r>
            <a:r>
              <a:rPr lang="pl-PL" altLang="pl-PL" sz="3600" dirty="0" smtClean="0">
                <a:latin typeface="Calibri" pitchFamily="34" charset="0"/>
              </a:rPr>
              <a:t>trajku nauczycieli</a:t>
            </a:r>
            <a:endParaRPr lang="pl-PL" altLang="pl-PL" sz="3600" dirty="0">
              <a:latin typeface="Calibri" pitchFamily="34" charset="0"/>
            </a:endParaRPr>
          </a:p>
          <a:p>
            <a:pPr algn="ctr"/>
            <a:endParaRPr lang="pl-PL" altLang="pl-PL" sz="44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altLang="pl-PL" dirty="0" smtClean="0"/>
              <a:t>Organizacja </a:t>
            </a:r>
            <a:r>
              <a:rPr lang="pl-PL" altLang="pl-PL" b="1" dirty="0" smtClean="0">
                <a:solidFill>
                  <a:srgbClr val="FF0000"/>
                </a:solidFill>
              </a:rPr>
              <a:t>egzaminów</a:t>
            </a:r>
            <a:r>
              <a:rPr lang="pl-PL" altLang="pl-PL" dirty="0" smtClean="0"/>
              <a:t> zewnętrznych.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alt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altLang="pl-PL" dirty="0" smtClean="0"/>
              <a:t>Zapewnienie </a:t>
            </a:r>
            <a:r>
              <a:rPr lang="pl-PL" altLang="pl-PL" b="1" dirty="0" smtClean="0">
                <a:solidFill>
                  <a:srgbClr val="FF0000"/>
                </a:solidFill>
              </a:rPr>
              <a:t>opieki i bezpieczeństwa </a:t>
            </a:r>
            <a:r>
              <a:rPr lang="pl-PL" altLang="pl-PL" dirty="0" smtClean="0"/>
              <a:t>uczniów, przede wszystkim w przedszkolach</a:t>
            </a:r>
          </a:p>
          <a:p>
            <a:pPr marL="285750" indent="-285750"/>
            <a:r>
              <a:rPr lang="pl-PL" altLang="pl-PL" dirty="0" smtClean="0"/>
              <a:t>	i szkołach podstawowych.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altLang="pl-PL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altLang="pl-PL" b="1" dirty="0" smtClean="0">
                <a:solidFill>
                  <a:srgbClr val="FF0000"/>
                </a:solidFill>
              </a:rPr>
              <a:t>Informowanie</a:t>
            </a:r>
            <a:r>
              <a:rPr lang="pl-PL" altLang="pl-PL" dirty="0" smtClean="0"/>
              <a:t> rodziców/opiekunów prawnych  i  uczniów </a:t>
            </a:r>
          </a:p>
          <a:p>
            <a:pPr marL="285750" indent="-285750"/>
            <a:r>
              <a:rPr lang="pl-PL" altLang="pl-PL" dirty="0" smtClean="0"/>
              <a:t>	o funkcjonowaniu placówki  w okresie strajku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Główne wyzwania dla dyrektorów placówek oświatowych</a:t>
            </a:r>
            <a:endParaRPr lang="pl-PL" b="1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250825" y="1700213"/>
            <a:ext cx="8424863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 smtClean="0"/>
              <a:t>Organizatorzy:</a:t>
            </a:r>
          </a:p>
          <a:p>
            <a:pPr>
              <a:buFont typeface="Arial" pitchFamily="34" charset="0"/>
              <a:buChar char="•"/>
            </a:pPr>
            <a:r>
              <a:rPr lang="pl-PL" altLang="pl-PL" b="1" dirty="0" smtClean="0">
                <a:solidFill>
                  <a:srgbClr val="FF0000"/>
                </a:solidFill>
              </a:rPr>
              <a:t>Centralna Komisja Egzaminacyjna </a:t>
            </a:r>
            <a:r>
              <a:rPr lang="pl-PL" altLang="pl-PL" dirty="0" smtClean="0"/>
              <a:t>i Okręgowe Komisje Egzaminacyjne  </a:t>
            </a:r>
          </a:p>
          <a:p>
            <a:r>
              <a:rPr lang="pl-PL" altLang="pl-PL" dirty="0" smtClean="0"/>
              <a:t>	podległe MEN,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dyrektor szkoły - powołany z urzędu na przewodniczącego zespołu egzaminacyjnego </a:t>
            </a:r>
            <a:br>
              <a:rPr lang="pl-PL" altLang="pl-PL" dirty="0" smtClean="0"/>
            </a:br>
            <a:r>
              <a:rPr lang="pl-PL" altLang="pl-PL" sz="1400" dirty="0" smtClean="0"/>
              <a:t>(art. 44zzs ustawy o systemie oświaty</a:t>
            </a:r>
            <a:r>
              <a:rPr lang="pl-PL" altLang="pl-PL" dirty="0" smtClean="0"/>
              <a:t>).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MEN przygotowało projekty nowelizacji  rozporządzeń MEN z 11 marca 2019r.</a:t>
            </a:r>
            <a:r>
              <a:rPr lang="pl-PL" altLang="pl-PL" i="1" dirty="0" smtClean="0"/>
              <a:t> </a:t>
            </a:r>
          </a:p>
          <a:p>
            <a:r>
              <a:rPr lang="pl-PL" altLang="pl-PL" i="1" dirty="0" smtClean="0"/>
              <a:t>w sprawie szczegółowych warunków i sposobu przeprowadzania egzaminu</a:t>
            </a:r>
          </a:p>
          <a:p>
            <a:r>
              <a:rPr lang="pl-PL" altLang="pl-PL" b="1" dirty="0" smtClean="0"/>
              <a:t> </a:t>
            </a:r>
          </a:p>
          <a:p>
            <a:r>
              <a:rPr lang="pl-PL" altLang="pl-PL" b="1" i="1" dirty="0" smtClean="0"/>
              <a:t>…</a:t>
            </a:r>
            <a:r>
              <a:rPr lang="pl-PL" altLang="pl-PL" i="1" dirty="0" smtClean="0"/>
              <a:t>W przypadku braku nauczycieli  z danej szkoły – możliwości powołania  do składu zespołów nadzorujących innych nauczycieli…</a:t>
            </a:r>
          </a:p>
          <a:p>
            <a:endParaRPr lang="pl-PL" altLang="pl-PL" dirty="0" smtClean="0"/>
          </a:p>
          <a:p>
            <a:endParaRPr lang="pl-PL" altLang="pl-PL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Egzaminy zewnętrzne</a:t>
            </a:r>
            <a:endParaRPr lang="pl-PL" b="1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  <a:p>
            <a:pPr>
              <a:buFont typeface="Arial" pitchFamily="34" charset="0"/>
              <a:buChar char="•"/>
            </a:pPr>
            <a:r>
              <a:rPr lang="pl-PL" altLang="pl-PL" b="1" dirty="0" smtClean="0"/>
              <a:t>Poinformowanie rodziców  </a:t>
            </a:r>
            <a:r>
              <a:rPr lang="pl-PL" altLang="pl-PL" dirty="0" smtClean="0"/>
              <a:t>o planowanym strajku w danej placówce po uzyskaniu oficjalnej informacji od związków zawodowych.</a:t>
            </a:r>
          </a:p>
          <a:p>
            <a:pPr>
              <a:buFont typeface="Arial" pitchFamily="34" charset="0"/>
              <a:buChar char="•"/>
            </a:pPr>
            <a:endParaRPr lang="pl-PL" altLang="pl-PL" dirty="0" smtClean="0"/>
          </a:p>
          <a:p>
            <a:pPr>
              <a:buFont typeface="Arial" pitchFamily="34" charset="0"/>
              <a:buChar char="•"/>
            </a:pPr>
            <a:r>
              <a:rPr lang="pl-PL" altLang="pl-PL" b="1" dirty="0" smtClean="0"/>
              <a:t>Zawieszenie zajęć w placówkach </a:t>
            </a:r>
            <a:r>
              <a:rPr lang="pl-PL" altLang="pl-PL" dirty="0" smtClean="0"/>
              <a:t>w sytuacji,  gdy liczba nauczycieli mogących sprawować opiekę nad dziećmi będzie zbyt mała, aby zapewnić bezpieczne i higieniczne warunki opieki. Wykorzystanie dyrektorów, katechetów i osób niestrajkujących.</a:t>
            </a:r>
          </a:p>
          <a:p>
            <a:pPr>
              <a:buFont typeface="Arial" pitchFamily="34" charset="0"/>
              <a:buChar char="•"/>
            </a:pPr>
            <a:endParaRPr lang="pl-PL" alt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altLang="pl-PL" dirty="0" smtClean="0"/>
              <a:t>Uprawnienia rodziców do </a:t>
            </a:r>
            <a:r>
              <a:rPr lang="pl-PL" altLang="pl-PL" b="1" dirty="0" smtClean="0">
                <a:solidFill>
                  <a:srgbClr val="FF0000"/>
                </a:solidFill>
              </a:rPr>
              <a:t>zasiłku opiekuńczego </a:t>
            </a:r>
            <a:r>
              <a:rPr lang="pl-PL" altLang="pl-PL" dirty="0" smtClean="0"/>
              <a:t>nad zdrowym dzieckiem, które nie ukończyło 8 lat  z powodu zamknięcia przedszkola lub szkoły</a:t>
            </a:r>
          </a:p>
          <a:p>
            <a:pPr algn="just"/>
            <a:r>
              <a:rPr lang="pl-PL" altLang="pl-PL" dirty="0" smtClean="0"/>
              <a:t> 	</a:t>
            </a:r>
            <a:r>
              <a:rPr lang="pl-PL" altLang="pl-PL" sz="1400" dirty="0" smtClean="0"/>
              <a:t>(ZUS Z-15 Wniosek o zasiłek opiekuńczy; 80% podstawy wymiaru zasiłku)- ustawa z dnia 25 czerwca 1999 r.</a:t>
            </a:r>
            <a:br>
              <a:rPr lang="pl-PL" altLang="pl-PL" sz="1400" dirty="0" smtClean="0"/>
            </a:br>
            <a:r>
              <a:rPr lang="pl-PL" altLang="pl-PL" sz="1400" dirty="0" smtClean="0"/>
              <a:t>o świadczeniach pieniężnych z ubezpieczenia społecznego w razie choroby i macierzyństwa )</a:t>
            </a:r>
          </a:p>
          <a:p>
            <a:pPr algn="just"/>
            <a:endParaRPr lang="pl-PL" altLang="pl-PL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Opieka i bezpieczeństwo uczniów</a:t>
            </a:r>
            <a:endParaRPr lang="pl-PL" b="1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95288" y="1557338"/>
            <a:ext cx="8424862" cy="5040312"/>
          </a:xfrm>
        </p:spPr>
        <p:txBody>
          <a:bodyPr/>
          <a:lstStyle/>
          <a:p>
            <a:pPr>
              <a:defRPr/>
            </a:pPr>
            <a:r>
              <a:rPr lang="pl-PL" altLang="pl-PL" dirty="0" smtClean="0"/>
              <a:t>Informowanie rodziców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altLang="pl-PL" dirty="0" smtClean="0"/>
              <a:t>na zebraniach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altLang="pl-PL" dirty="0" smtClean="0"/>
              <a:t>pisemnie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altLang="pl-PL" dirty="0" smtClean="0"/>
              <a:t>poprzez dziennik elektroniczny</a:t>
            </a:r>
          </a:p>
          <a:p>
            <a:pPr>
              <a:buFont typeface="Arial" pitchFamily="34" charset="0"/>
              <a:buChar char="•"/>
              <a:defRPr/>
            </a:pPr>
            <a:endParaRPr lang="pl-PL" altLang="pl-PL" dirty="0" smtClean="0"/>
          </a:p>
          <a:p>
            <a:pPr>
              <a:defRPr/>
            </a:pPr>
            <a:r>
              <a:rPr lang="pl-PL" altLang="pl-PL" dirty="0" smtClean="0"/>
              <a:t>Informacje </a:t>
            </a:r>
            <a:r>
              <a:rPr lang="pl-PL" altLang="pl-PL" dirty="0"/>
              <a:t>na </a:t>
            </a:r>
            <a:r>
              <a:rPr lang="pl-PL" altLang="pl-PL" dirty="0" smtClean="0"/>
              <a:t>stronach internetowych 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altLang="pl-PL" dirty="0"/>
              <a:t>s</a:t>
            </a:r>
            <a:r>
              <a:rPr lang="pl-PL" altLang="pl-PL" dirty="0" smtClean="0"/>
              <a:t>zkół i przedszkoli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altLang="pl-PL" dirty="0" smtClean="0"/>
              <a:t>oficjalnym serwisie Bydgoszczy </a:t>
            </a:r>
            <a:r>
              <a:rPr lang="pl-PL" altLang="pl-PL" b="1" dirty="0" err="1" smtClean="0">
                <a:solidFill>
                  <a:srgbClr val="FF0000"/>
                </a:solidFill>
              </a:rPr>
              <a:t>www.bydgoszcz.pl</a:t>
            </a:r>
            <a:r>
              <a:rPr lang="pl-PL" altLang="pl-PL" b="1" dirty="0" smtClean="0">
                <a:solidFill>
                  <a:srgbClr val="FF0000"/>
                </a:solidFill>
              </a:rPr>
              <a:t> – dedykowany </a:t>
            </a:r>
            <a:r>
              <a:rPr lang="pl-PL" altLang="pl-PL" b="1" dirty="0" err="1" smtClean="0">
                <a:solidFill>
                  <a:srgbClr val="FF0000"/>
                </a:solidFill>
              </a:rPr>
              <a:t>baner</a:t>
            </a:r>
            <a:r>
              <a:rPr lang="pl-PL" altLang="pl-PL" b="1" dirty="0" smtClean="0">
                <a:solidFill>
                  <a:srgbClr val="FF0000"/>
                </a:solidFill>
              </a:rPr>
              <a:t> </a:t>
            </a:r>
            <a:r>
              <a:rPr lang="pl-PL" altLang="pl-PL" dirty="0" smtClean="0"/>
              <a:t>na stronie głównej </a:t>
            </a:r>
          </a:p>
          <a:p>
            <a:pPr marL="0" indent="0">
              <a:defRPr/>
            </a:pPr>
            <a:r>
              <a:rPr lang="pl-PL" altLang="pl-PL" dirty="0"/>
              <a:t> </a:t>
            </a:r>
            <a:r>
              <a:rPr lang="pl-PL" altLang="pl-PL" dirty="0" smtClean="0"/>
              <a:t>       </a:t>
            </a:r>
            <a:endParaRPr lang="pl-PL" altLang="pl-PL" i="1" dirty="0" smtClean="0"/>
          </a:p>
          <a:p>
            <a:pPr marL="0" indent="0">
              <a:defRPr/>
            </a:pPr>
            <a:endParaRPr lang="pl-PL" altLang="pl-PL" i="1" dirty="0"/>
          </a:p>
          <a:p>
            <a:pPr marL="0" indent="0">
              <a:defRPr/>
            </a:pPr>
            <a:endParaRPr lang="pl-PL" altLang="pl-PL" i="1" dirty="0"/>
          </a:p>
          <a:p>
            <a:pPr>
              <a:defRPr/>
            </a:pP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95536" y="908720"/>
            <a:ext cx="8424862" cy="504825"/>
          </a:xfrm>
        </p:spPr>
        <p:txBody>
          <a:bodyPr/>
          <a:lstStyle/>
          <a:p>
            <a:pPr>
              <a:defRPr/>
            </a:pPr>
            <a:endParaRPr lang="pl-PL" altLang="pl-PL" dirty="0" smtClean="0"/>
          </a:p>
          <a:p>
            <a:pPr>
              <a:defRPr/>
            </a:pPr>
            <a:r>
              <a:rPr lang="pl-PL" altLang="pl-PL" b="1" dirty="0" smtClean="0"/>
              <a:t>Informowanie </a:t>
            </a:r>
            <a:r>
              <a:rPr lang="pl-PL" altLang="pl-PL" b="1" dirty="0"/>
              <a:t>rodziców i opiekunów o sytuacji w </a:t>
            </a:r>
            <a:r>
              <a:rPr lang="pl-PL" altLang="pl-PL" b="1" dirty="0" smtClean="0"/>
              <a:t>placówkach</a:t>
            </a:r>
            <a:endParaRPr lang="pl-PL" altLang="pl-PL" b="1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/>
          </a:p>
          <a:p>
            <a:pPr>
              <a:buFont typeface="Arial" pitchFamily="34" charset="0"/>
              <a:buChar char="•"/>
            </a:pPr>
            <a:r>
              <a:rPr lang="pl-PL" altLang="pl-PL" b="1" dirty="0" smtClean="0">
                <a:solidFill>
                  <a:srgbClr val="FF0000"/>
                </a:solidFill>
              </a:rPr>
              <a:t>Dodatkowy termin egzaminu </a:t>
            </a:r>
            <a:r>
              <a:rPr lang="pl-PL" altLang="pl-PL" dirty="0" smtClean="0"/>
              <a:t>zewnętrznego – pismo UMP do MEN</a:t>
            </a:r>
          </a:p>
          <a:p>
            <a:r>
              <a:rPr lang="pl-PL" altLang="pl-PL" dirty="0" smtClean="0"/>
              <a:t>	Ustawa przewiduje termin dodatkowy egzaminu dla ucznia, który z przyczyn losowych nie przystąpił do niego w terminie głównym. 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Zawnioskowanie  do Kujawsko- Pomorskiego Kuratora Oświaty o </a:t>
            </a:r>
            <a:r>
              <a:rPr lang="pl-PL" altLang="pl-PL" b="1" dirty="0" smtClean="0">
                <a:solidFill>
                  <a:srgbClr val="FF0000"/>
                </a:solidFill>
              </a:rPr>
              <a:t>utworzenie listy   nauczycieli</a:t>
            </a:r>
            <a:r>
              <a:rPr lang="pl-PL" altLang="pl-PL" dirty="0" smtClean="0"/>
              <a:t> z kwalifikacjami, którzy będą mogli uzupełnić zespoły egzaminacyjne w poszczególnych szkołach.</a:t>
            </a:r>
          </a:p>
          <a:p>
            <a:pPr>
              <a:buFont typeface="Arial" pitchFamily="34" charset="0"/>
              <a:buChar char="•"/>
            </a:pPr>
            <a:r>
              <a:rPr lang="pl-PL" altLang="pl-PL" b="1" dirty="0" smtClean="0">
                <a:solidFill>
                  <a:srgbClr val="FF0000"/>
                </a:solidFill>
              </a:rPr>
              <a:t>Wniosek dyrektorów szkół </a:t>
            </a:r>
            <a:r>
              <a:rPr lang="pl-PL" altLang="pl-PL" dirty="0" smtClean="0"/>
              <a:t>do OKE i Kuratora  Oświaty o określenie trybu postępowania na wypadek braku możliwości przeprowadzenia  egzaminu w czasie strajku.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Narady z Forum Dyrektorów i Dyrektorami placówek oświatowych, przedstawienie jednolitych procedur dotyczących bezpieczeństwa.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Wsparcie prawne dla Dyrektorów szkół.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Informowanie mieszkańców o sytuacji w szkołach i przedszkolach w specjalnej </a:t>
            </a:r>
            <a:r>
              <a:rPr lang="pl-PL" altLang="pl-PL" b="1" dirty="0" smtClean="0">
                <a:solidFill>
                  <a:srgbClr val="FF0000"/>
                </a:solidFill>
              </a:rPr>
              <a:t>zakładce na stronie internetowej miasta</a:t>
            </a:r>
            <a:r>
              <a:rPr lang="pl-PL" altLang="pl-PL" dirty="0" smtClean="0"/>
              <a:t>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Podjęte i planowane działania </a:t>
            </a:r>
            <a:endParaRPr lang="pl-PL" b="1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2" descr="logo_umb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26289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7256463" y="5589588"/>
            <a:ext cx="1611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altLang="pl-PL" sz="1600">
                <a:latin typeface="Calibri" pitchFamily="34" charset="0"/>
              </a:rPr>
              <a:t> 21 marca 2019 r.</a:t>
            </a:r>
          </a:p>
        </p:txBody>
      </p:sp>
      <p:sp>
        <p:nvSpPr>
          <p:cNvPr id="3076" name="Prostokąt 4"/>
          <p:cNvSpPr>
            <a:spLocks noChangeArrowheads="1"/>
          </p:cNvSpPr>
          <p:nvPr/>
        </p:nvSpPr>
        <p:spPr bwMode="auto">
          <a:xfrm>
            <a:off x="755650" y="2644775"/>
            <a:ext cx="77755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3600" dirty="0" smtClean="0">
                <a:latin typeface="Calibri" pitchFamily="34" charset="0"/>
              </a:rPr>
              <a:t>Bydgoskie </a:t>
            </a:r>
            <a:r>
              <a:rPr lang="pl-PL" altLang="pl-PL" sz="3600" dirty="0">
                <a:latin typeface="Calibri" pitchFamily="34" charset="0"/>
              </a:rPr>
              <a:t>placówki oświatowe </a:t>
            </a:r>
            <a:br>
              <a:rPr lang="pl-PL" altLang="pl-PL" sz="3600" dirty="0">
                <a:latin typeface="Calibri" pitchFamily="34" charset="0"/>
              </a:rPr>
            </a:br>
            <a:r>
              <a:rPr lang="pl-PL" altLang="pl-PL" sz="3600" dirty="0">
                <a:latin typeface="Calibri" pitchFamily="34" charset="0"/>
              </a:rPr>
              <a:t>w kontekście </a:t>
            </a:r>
            <a:r>
              <a:rPr lang="pl-PL" altLang="pl-PL" sz="3600" dirty="0" smtClean="0">
                <a:latin typeface="Calibri" pitchFamily="34" charset="0"/>
              </a:rPr>
              <a:t>zapowiadanego </a:t>
            </a:r>
          </a:p>
          <a:p>
            <a:pPr algn="ctr"/>
            <a:r>
              <a:rPr lang="pl-PL" altLang="pl-PL" sz="3600" dirty="0">
                <a:latin typeface="Calibri" pitchFamily="34" charset="0"/>
              </a:rPr>
              <a:t>s</a:t>
            </a:r>
            <a:r>
              <a:rPr lang="pl-PL" altLang="pl-PL" sz="3600" dirty="0" smtClean="0">
                <a:latin typeface="Calibri" pitchFamily="34" charset="0"/>
              </a:rPr>
              <a:t>trajku nauczycieli</a:t>
            </a:r>
            <a:endParaRPr lang="pl-PL" altLang="pl-PL" sz="3600" dirty="0">
              <a:latin typeface="Calibri" pitchFamily="34" charset="0"/>
            </a:endParaRPr>
          </a:p>
          <a:p>
            <a:pPr algn="ctr"/>
            <a:endParaRPr lang="pl-PL" altLang="pl-PL" sz="44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250825" y="1341438"/>
            <a:ext cx="8424863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AutoNum type="arabicPeriod"/>
            </a:pPr>
            <a:endParaRPr lang="pl-PL" altLang="pl-PL" smtClean="0"/>
          </a:p>
          <a:p>
            <a:pPr>
              <a:buFont typeface="Arial" pitchFamily="34" charset="0"/>
              <a:buChar char="•"/>
            </a:pPr>
            <a:endParaRPr lang="pl-PL" altLang="pl-PL" smtClean="0"/>
          </a:p>
          <a:p>
            <a:pPr>
              <a:buFont typeface="Arial" pitchFamily="34" charset="0"/>
              <a:buChar char="•"/>
            </a:pPr>
            <a:r>
              <a:rPr lang="pl-PL" altLang="pl-PL" sz="2000" b="1" smtClean="0"/>
              <a:t>Liczba jednostek oświatowych - </a:t>
            </a:r>
            <a:r>
              <a:rPr lang="pl-PL" altLang="pl-PL" sz="2000" b="1" smtClean="0">
                <a:solidFill>
                  <a:srgbClr val="FF0000"/>
                </a:solidFill>
              </a:rPr>
              <a:t>109</a:t>
            </a:r>
            <a:r>
              <a:rPr lang="pl-PL" altLang="pl-PL" sz="2000" b="1" smtClean="0"/>
              <a:t>, w tym szkół i przedszkoli - </a:t>
            </a:r>
            <a:r>
              <a:rPr lang="pl-PL" altLang="pl-PL" sz="2000" b="1" smtClean="0">
                <a:solidFill>
                  <a:srgbClr val="FF0000"/>
                </a:solidFill>
              </a:rPr>
              <a:t>99</a:t>
            </a:r>
          </a:p>
          <a:p>
            <a:endParaRPr lang="pl-PL" altLang="pl-PL" sz="2000" b="1" smtClean="0"/>
          </a:p>
          <a:p>
            <a:pPr>
              <a:buFont typeface="Arial" pitchFamily="34" charset="0"/>
              <a:buChar char="•"/>
            </a:pPr>
            <a:r>
              <a:rPr lang="pl-PL" altLang="pl-PL" sz="2000" b="1" smtClean="0"/>
              <a:t>Liczba nauczycieli  - </a:t>
            </a:r>
            <a:r>
              <a:rPr lang="pl-PL" altLang="pl-PL" sz="2000" b="1" smtClean="0">
                <a:solidFill>
                  <a:srgbClr val="FF0000"/>
                </a:solidFill>
              </a:rPr>
              <a:t>4 905</a:t>
            </a:r>
          </a:p>
          <a:p>
            <a:pPr>
              <a:buFont typeface="Arial" pitchFamily="34" charset="0"/>
              <a:buChar char="•"/>
            </a:pPr>
            <a:endParaRPr lang="pl-PL" altLang="pl-PL" sz="2000" b="1" smtClean="0"/>
          </a:p>
          <a:p>
            <a:pPr>
              <a:buFont typeface="Arial" pitchFamily="34" charset="0"/>
              <a:buChar char="•"/>
            </a:pPr>
            <a:r>
              <a:rPr lang="pl-PL" altLang="pl-PL" sz="2000" b="1" smtClean="0"/>
              <a:t>Liczba pracowników administracji obsługi  - </a:t>
            </a:r>
            <a:r>
              <a:rPr lang="pl-PL" altLang="pl-PL" sz="2000" b="1" smtClean="0">
                <a:solidFill>
                  <a:srgbClr val="FF0000"/>
                </a:solidFill>
              </a:rPr>
              <a:t>2 012</a:t>
            </a:r>
          </a:p>
          <a:p>
            <a:pPr>
              <a:buFont typeface="Arial" pitchFamily="34" charset="0"/>
              <a:buChar char="•"/>
            </a:pPr>
            <a:endParaRPr lang="pl-PL" altLang="pl-PL" sz="2000" b="1" smtClean="0"/>
          </a:p>
          <a:p>
            <a:pPr>
              <a:buFont typeface="Arial" pitchFamily="34" charset="0"/>
              <a:buChar char="•"/>
            </a:pPr>
            <a:r>
              <a:rPr lang="pl-PL" altLang="pl-PL" sz="2000" b="1" smtClean="0"/>
              <a:t>Liczba uczniów - </a:t>
            </a:r>
            <a:r>
              <a:rPr lang="pl-PL" altLang="pl-PL" sz="2000" b="1" smtClean="0">
                <a:solidFill>
                  <a:srgbClr val="FF0000"/>
                </a:solidFill>
              </a:rPr>
              <a:t>41 892</a:t>
            </a:r>
            <a:r>
              <a:rPr lang="pl-PL" altLang="pl-PL" sz="2000" b="1" smtClean="0"/>
              <a:t>, w tym w przedszkolach - </a:t>
            </a:r>
            <a:r>
              <a:rPr lang="pl-PL" altLang="pl-PL" sz="2000" b="1" smtClean="0">
                <a:solidFill>
                  <a:srgbClr val="FF0000"/>
                </a:solidFill>
              </a:rPr>
              <a:t>5 167</a:t>
            </a:r>
          </a:p>
          <a:p>
            <a:pPr>
              <a:buFont typeface="Arial" pitchFamily="34" charset="0"/>
              <a:buAutoNum type="arabicPeriod" startAt="3"/>
            </a:pPr>
            <a:endParaRPr lang="pl-PL" altLang="pl-PL" smtClean="0"/>
          </a:p>
          <a:p>
            <a:endParaRPr lang="pl-PL" altLang="pl-PL" smtClean="0"/>
          </a:p>
        </p:txBody>
      </p:sp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>
          <a:xfrm>
            <a:off x="251520" y="836712"/>
            <a:ext cx="8424862" cy="504825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>Bydgoska oświata w liczbach</a:t>
            </a:r>
            <a:endParaRPr lang="pl-PL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>
          <a:xfrm>
            <a:off x="467544" y="980728"/>
            <a:ext cx="8424862" cy="504825"/>
          </a:xfrm>
        </p:spPr>
        <p:txBody>
          <a:bodyPr/>
          <a:lstStyle/>
          <a:p>
            <a:pPr defTabSz="848943">
              <a:spcAft>
                <a:spcPts val="0"/>
              </a:spcAft>
              <a:defRPr/>
            </a:pPr>
            <a:r>
              <a:rPr lang="pl-PL" b="1" dirty="0" smtClean="0">
                <a:solidFill>
                  <a:prstClr val="white"/>
                </a:solidFill>
              </a:rPr>
              <a:t>Budżet edukacji – wydatki bieżące</a:t>
            </a:r>
            <a:endParaRPr lang="pl-PL" b="1" dirty="0">
              <a:solidFill>
                <a:prstClr val="white"/>
              </a:solidFill>
            </a:endParaRPr>
          </a:p>
        </p:txBody>
      </p:sp>
      <p:sp>
        <p:nvSpPr>
          <p:cNvPr id="5125" name="Prostokąt 3"/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47725"/>
            <a:r>
              <a:rPr lang="pl-PL" altLang="pl-PL">
                <a:solidFill>
                  <a:srgbClr val="FFFFFF"/>
                </a:solidFill>
                <a:latin typeface="Calibri" pitchFamily="34" charset="0"/>
              </a:rPr>
              <a:t>Dostosowanie edukacji wszystkich szczebli do potrzeb gospodarki i rynku pracy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4213" y="1916113"/>
          <a:ext cx="7632701" cy="3958882"/>
        </p:xfrm>
        <a:graphic>
          <a:graphicData uri="http://schemas.openxmlformats.org/drawingml/2006/table">
            <a:tbl>
              <a:tblPr/>
              <a:tblGrid>
                <a:gridCol w="1363659"/>
                <a:gridCol w="1363659"/>
                <a:gridCol w="2178065"/>
                <a:gridCol w="1363659"/>
                <a:gridCol w="1363659"/>
              </a:tblGrid>
              <a:tr h="187292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Rok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Środki własne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Subwencja, dotacje i inne dochody pozyskiwane przez Jednostki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Budżet                      (kol. </a:t>
                      </a:r>
                      <a:r>
                        <a:rPr lang="pl-PL" sz="1100" b="1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2+kol.3)</a:t>
                      </a:r>
                      <a:endParaRPr lang="pl-PL" sz="1100" b="1" i="0" u="none" strike="noStrike" baseline="0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Udział % środków własnych w </a:t>
                      </a:r>
                      <a:r>
                        <a:rPr lang="pl-PL" sz="1100" b="1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ogólnym budżecie </a:t>
                      </a:r>
                      <a:r>
                        <a:rPr lang="pl-PL" sz="11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edukacji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581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2017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175 507 836,00   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387 045 109,11   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562 552 945,11   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31,20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9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2018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197 497 756,08   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397 690 004,88   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595 187 760,96   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33,18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2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2019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210 776 735,00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412 796 473,00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623 573 208,00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33,80</a:t>
                      </a:r>
                    </a:p>
                  </a:txBody>
                  <a:tcPr marL="7557" marR="7557" marT="75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Środki własne Miasta w oświacie w latach 2017-2019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548680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4751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smtClean="0"/>
              <a:t>Udział %</a:t>
            </a:r>
            <a:r>
              <a:rPr lang="pl-PL" altLang="pl-PL" smtClean="0"/>
              <a:t> środków własnych w ogólnym budżecie edukacji w latach 2017-2019</a:t>
            </a:r>
          </a:p>
          <a:p>
            <a:endParaRPr lang="pl-PL" altLang="pl-PL" b="1" smtClean="0"/>
          </a:p>
          <a:p>
            <a:endParaRPr lang="pl-PL" altLang="pl-PL" smtClean="0"/>
          </a:p>
        </p:txBody>
      </p:sp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84482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ymbol zastępczy teks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Budżet edukacji – wydatki bieżące</a:t>
            </a:r>
            <a:endParaRPr lang="pl-PL" b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/>
              <a:t>Finansowanie wynagrodzeń nauczycieli</a:t>
            </a:r>
            <a:endParaRPr lang="pl-PL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84213" y="1700213"/>
          <a:ext cx="7848600" cy="2787473"/>
        </p:xfrm>
        <a:graphic>
          <a:graphicData uri="http://schemas.openxmlformats.org/drawingml/2006/table">
            <a:tbl>
              <a:tblPr/>
              <a:tblGrid>
                <a:gridCol w="2118860"/>
                <a:gridCol w="1644544"/>
                <a:gridCol w="1199769"/>
                <a:gridCol w="1808998"/>
                <a:gridCol w="1076429"/>
              </a:tblGrid>
              <a:tr h="12962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Rok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Wydatki na wynagrodzenia nauczycieli 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% wzrost wynagrodzeń 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Subwencja oświatowa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% wzrost subwencji 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8381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2017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308 663 800,21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6,13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366 147 169,00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3,35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baseline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2018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327 590 894,48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300" b="0" i="0" u="none" strike="noStrike" baseline="0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378 396 356,00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INWESTYCJE w oświacie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2178730"/>
            <a:ext cx="7128792" cy="1843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b="1" dirty="0" smtClean="0">
                <a:solidFill>
                  <a:srgbClr val="000000"/>
                </a:solidFill>
                <a:latin typeface="Czcionka tekstu podstawowego"/>
              </a:rPr>
              <a:t>  Budowa Szkoły Podstawowej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b="1" dirty="0" smtClean="0">
                <a:solidFill>
                  <a:srgbClr val="000000"/>
                </a:solidFill>
                <a:latin typeface="Czcionka tekstu podstawowego"/>
              </a:rPr>
              <a:t>  Termomodernizacja 29 bydgoskich szkół i przedszkoli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b="1" dirty="0" smtClean="0">
                <a:solidFill>
                  <a:srgbClr val="000000"/>
                </a:solidFill>
                <a:latin typeface="Czcionka tekstu podstawowego"/>
              </a:rPr>
              <a:t>  Przebudowa 41 boisk przyszkolnych 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560840" y="2178730"/>
            <a:ext cx="1835696" cy="1843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zcionka tekstu podstawowego"/>
              </a:rPr>
              <a:t>44 mln zł</a:t>
            </a:r>
          </a:p>
          <a:p>
            <a:pPr>
              <a:lnSpc>
                <a:spcPct val="200000"/>
              </a:lnSpc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zcionka tekstu podstawowego"/>
              </a:rPr>
              <a:t>141 mln zł </a:t>
            </a:r>
          </a:p>
          <a:p>
            <a:pPr>
              <a:lnSpc>
                <a:spcPct val="200000"/>
              </a:lnSpc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zcionka tekstu podstawowego"/>
              </a:rPr>
              <a:t>18 mln zł  </a:t>
            </a: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INWESTYCJE w trakcie realizacji i planowane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1700808"/>
            <a:ext cx="5832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Hala sportowa przy ZSO nr 1 (Plac Wolności)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Hala sportowa przy ZSE (ul. Karłowicza)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Hala sportowa przy ZS nr 14 (ul. Kcyńska)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Sala sportowa przy SOSW nr 3 (ul. Graniczna)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Basen przy ZSO nr 5 (ul. Szarych Szeregów) 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Basen przy ZS nr 30 Specjalnej (ul. Jesionowa)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Basen przy ZS nr 28 (ul. Kromera)  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 Basen przy ZS nr 8 (ul. Pijarów) 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rgbClr val="000000"/>
                </a:solidFill>
                <a:latin typeface="Czcionka tekstu podstawowego"/>
              </a:rPr>
              <a:t>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92688" y="1700808"/>
            <a:ext cx="2987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11 mln zł  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14 mln zł  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18,5 mln zł   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5 mln zł 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24 mln zł  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150 tys. zł (projekt)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ok. 33 mln zł (przetarg)</a:t>
            </a:r>
          </a:p>
          <a:p>
            <a:pPr>
              <a:lnSpc>
                <a:spcPct val="200000"/>
              </a:lnSpc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19 mln zł </a:t>
            </a:r>
            <a:r>
              <a:rPr lang="pl-PL" sz="1200" b="1" dirty="0" smtClean="0">
                <a:solidFill>
                  <a:schemeClr val="accent3">
                    <a:lumMod val="50000"/>
                  </a:schemeClr>
                </a:solidFill>
              </a:rPr>
              <a:t>(szacowany koszt)</a:t>
            </a:r>
            <a:endParaRPr lang="pl-PL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tekstu 1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557338"/>
            <a:ext cx="8424862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dirty="0" smtClean="0"/>
              <a:t>Przygotowanie do strajku: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Spór zbiorowy z pracodawcami  </a:t>
            </a:r>
            <a:r>
              <a:rPr lang="pl-PL" altLang="pl-PL" smtClean="0"/>
              <a:t>w </a:t>
            </a:r>
            <a:r>
              <a:rPr lang="pl-PL" altLang="pl-PL" b="1" smtClean="0">
                <a:solidFill>
                  <a:srgbClr val="FF0000"/>
                </a:solidFill>
              </a:rPr>
              <a:t>105</a:t>
            </a:r>
            <a:r>
              <a:rPr lang="pl-PL" altLang="pl-PL" smtClean="0"/>
              <a:t> </a:t>
            </a:r>
            <a:r>
              <a:rPr lang="pl-PL" altLang="pl-PL" dirty="0" smtClean="0"/>
              <a:t>placówkach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referendum – do 22 marca 2019 r.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Informacja o strajku – 5 dni przed strajkiem  związki zawodowe są zobowiązane  do poinformowania pracodawcy o przystąpieniu pracowników do  strajku.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Szacuje się, że około </a:t>
            </a:r>
            <a:r>
              <a:rPr lang="pl-PL" altLang="pl-PL" b="1" dirty="0" smtClean="0">
                <a:solidFill>
                  <a:srgbClr val="FF0000"/>
                </a:solidFill>
              </a:rPr>
              <a:t>90%</a:t>
            </a:r>
            <a:r>
              <a:rPr lang="pl-PL" altLang="pl-PL" dirty="0" smtClean="0"/>
              <a:t> pracowników zadeklarowało przystąpienie do strajku </a:t>
            </a:r>
          </a:p>
          <a:p>
            <a:r>
              <a:rPr lang="pl-PL" altLang="pl-PL" dirty="0" smtClean="0"/>
              <a:t>w placówkach, w których już odbyło się referendum.</a:t>
            </a:r>
          </a:p>
          <a:p>
            <a:endParaRPr lang="pl-PL" altLang="pl-PL" dirty="0" smtClean="0"/>
          </a:p>
          <a:p>
            <a:r>
              <a:rPr lang="pl-PL" altLang="pl-PL" b="1" dirty="0" smtClean="0"/>
              <a:t>Strajk: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rozpoczęcie– 8 kwietnia 2019 r.,</a:t>
            </a:r>
          </a:p>
          <a:p>
            <a:pPr>
              <a:buFont typeface="Arial" pitchFamily="34" charset="0"/>
              <a:buChar char="•"/>
            </a:pPr>
            <a:r>
              <a:rPr lang="pl-PL" altLang="pl-PL" dirty="0" smtClean="0"/>
              <a:t>zakończenie  -  brak daty, strajk bezterminowy.</a:t>
            </a:r>
          </a:p>
          <a:p>
            <a:pPr>
              <a:buFont typeface="Arial" pitchFamily="34" charset="0"/>
              <a:buChar char="•"/>
            </a:pPr>
            <a:r>
              <a:rPr lang="pl-PL" altLang="pl-PL" b="1" dirty="0" smtClean="0"/>
              <a:t>Rzeczywista liczba strajkujących pracowników oświaty znana będzie </a:t>
            </a:r>
          </a:p>
          <a:p>
            <a:r>
              <a:rPr lang="pl-PL" altLang="pl-PL" b="1" dirty="0" smtClean="0"/>
              <a:t>	dopiero </a:t>
            </a:r>
            <a:r>
              <a:rPr lang="pl-PL" altLang="pl-PL" b="1" dirty="0" smtClean="0">
                <a:solidFill>
                  <a:srgbClr val="FF0000"/>
                </a:solidFill>
              </a:rPr>
              <a:t>8 kwietnia 2019 r.</a:t>
            </a:r>
          </a:p>
          <a:p>
            <a:endParaRPr lang="pl-PL" altLang="pl-PL" dirty="0" smtClean="0"/>
          </a:p>
          <a:p>
            <a:endParaRPr lang="pl-PL" altLang="pl-PL" dirty="0" smtClean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z="2000" b="1" dirty="0" smtClean="0"/>
              <a:t>Zapowiadany  strajk pracowników oświaty</a:t>
            </a:r>
            <a:endParaRPr lang="pl-PL" sz="2000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7542</TotalTime>
  <Words>615</Words>
  <Application>Microsoft Office PowerPoint</Application>
  <PresentationFormat>Pokaz na ekranie (4:3)</PresentationFormat>
  <Paragraphs>154</Paragraphs>
  <Slides>15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Janusz Popielewski</dc:creator>
  <cp:lastModifiedBy>waszkiewiczi</cp:lastModifiedBy>
  <cp:revision>768</cp:revision>
  <dcterms:created xsi:type="dcterms:W3CDTF">2014-08-14T10:41:46Z</dcterms:created>
  <dcterms:modified xsi:type="dcterms:W3CDTF">2019-03-21T10:44:48Z</dcterms:modified>
</cp:coreProperties>
</file>