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87" r:id="rId3"/>
    <p:sldId id="286" r:id="rId4"/>
    <p:sldId id="285" r:id="rId5"/>
    <p:sldId id="284" r:id="rId6"/>
    <p:sldId id="283" r:id="rId7"/>
    <p:sldId id="289" r:id="rId8"/>
    <p:sldId id="272" r:id="rId9"/>
    <p:sldId id="292" r:id="rId10"/>
    <p:sldId id="270" r:id="rId11"/>
    <p:sldId id="288" r:id="rId12"/>
    <p:sldId id="290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3" autoAdjust="0"/>
    <p:restoredTop sz="94660"/>
  </p:normalViewPr>
  <p:slideViewPr>
    <p:cSldViewPr>
      <p:cViewPr varScale="1">
        <p:scale>
          <a:sx n="66" d="100"/>
          <a:sy n="66" d="100"/>
        </p:scale>
        <p:origin x="-10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8354A-3D63-4942-97A6-F51E731A1C60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06347-BDB1-4987-975A-166D6F229FEC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</a:t>
            </a:fld>
            <a:endParaRPr lang="pl-PL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12</a:t>
            </a:fld>
            <a:endParaRPr lang="pl-P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2</a:t>
            </a:fld>
            <a:endParaRPr lang="pl-P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3</a:t>
            </a:fld>
            <a:endParaRPr lang="pl-P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4</a:t>
            </a:fld>
            <a:endParaRPr lang="pl-P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5</a:t>
            </a:fld>
            <a:endParaRPr lang="pl-P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8832D6-D91C-491B-84EB-EC9B3CAA1FB4}" type="slidenum">
              <a:rPr lang="pl-PL" smtClean="0"/>
              <a:pPr/>
              <a:t>6</a:t>
            </a:fld>
            <a:endParaRPr lang="pl-P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256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A7B8C8-E667-4272-89FA-DB3D9614B787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pl-PL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 smtClean="0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B244D0B-82E1-4670-A614-A9E070C7D00F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7707C-6FD0-4560-8677-EDFC603C4015}" type="datetimeFigureOut">
              <a:rPr lang="pl-PL" smtClean="0"/>
              <a:pPr/>
              <a:t>2019-05-08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C3A9E-E4A0-4444-B065-2B6CFB6F88E2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right-1847006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492395" y="4725144"/>
            <a:ext cx="64700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  <a:t>Tylko </a:t>
            </a:r>
            <a:r>
              <a:rPr lang="pl-P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konkrety</a:t>
            </a:r>
            <a:r>
              <a:rPr lang="pl-PL" sz="3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pl-PL" sz="3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  <a:t> w sprawie cen energii elektrycznej </a:t>
            </a:r>
            <a:b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  <a:t>dla Bydgoszczy w 2019 roku</a:t>
            </a:r>
            <a:endParaRPr lang="pl-PL" sz="3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dirty="0">
              <a:latin typeface="Calibri" pitchFamily="34" charset="0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115616" y="2921169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latin typeface="Book Antiqua" pitchFamily="18" charset="0"/>
              </a:rPr>
              <a:t>         Działania </a:t>
            </a:r>
            <a:endParaRPr lang="pl-PL" sz="6000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dirty="0">
              <a:latin typeface="Calibri" pitchFamily="34" charset="0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251520" y="1844824"/>
            <a:ext cx="8568952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pl-PL" sz="2800" dirty="0" smtClean="0">
                <a:latin typeface="Book Antiqua" pitchFamily="18" charset="0"/>
              </a:rPr>
              <a:t> Apel Rady Miasta Bydgoszczy do Prezesa Rady Ministrów Pana Mateusza Morawieckiego</a:t>
            </a:r>
            <a:br>
              <a:rPr lang="pl-PL" sz="2800" dirty="0" smtClean="0">
                <a:latin typeface="Book Antiqua" pitchFamily="18" charset="0"/>
              </a:rPr>
            </a:br>
            <a:r>
              <a:rPr lang="pl-PL" sz="2800" dirty="0" smtClean="0">
                <a:latin typeface="Book Antiqua" pitchFamily="18" charset="0"/>
              </a:rPr>
              <a:t/>
            </a:r>
            <a:br>
              <a:rPr lang="pl-PL" sz="2800" dirty="0" smtClean="0">
                <a:latin typeface="Book Antiqua" pitchFamily="18" charset="0"/>
              </a:rPr>
            </a:br>
            <a:endParaRPr lang="pl-PL" sz="2800" dirty="0" smtClean="0">
              <a:latin typeface="Book Antiqua" pitchFamily="18" charset="0"/>
            </a:endParaRPr>
          </a:p>
          <a:p>
            <a:pPr algn="ctr">
              <a:spcAft>
                <a:spcPts val="600"/>
              </a:spcAft>
              <a:buClr>
                <a:srgbClr val="FF0000"/>
              </a:buClr>
              <a:buFont typeface="Arial" pitchFamily="34" charset="0"/>
              <a:buChar char="•"/>
            </a:pPr>
            <a:r>
              <a:rPr lang="pl-PL" sz="2800" dirty="0" smtClean="0">
                <a:latin typeface="Book Antiqua" pitchFamily="18" charset="0"/>
              </a:rPr>
              <a:t> Pismo skierowane do Sekretarz Stanu w Kancelarii Prezesa Rady Ministrów Pana Łukasza Schreibera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179512" y="116632"/>
            <a:ext cx="11608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Book Antiqua" pitchFamily="18" charset="0"/>
              </a:rPr>
              <a:t>Działania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 descr="bright-1847006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1492395" y="4725144"/>
            <a:ext cx="64700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  <a:t>Tylko </a:t>
            </a:r>
            <a:r>
              <a:rPr lang="pl-PL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konkrety</a:t>
            </a:r>
            <a:r>
              <a:rPr lang="pl-PL" sz="3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pl-PL" sz="3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  <a:t> w sprawie cen energii elektrycznej </a:t>
            </a:r>
            <a:b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Book Antiqua" pitchFamily="18" charset="0"/>
              </a:rPr>
              <a:t>dla Bydgoszczy w 2019 roku</a:t>
            </a:r>
            <a:endParaRPr lang="pl-PL" sz="3000" b="1" dirty="0">
              <a:solidFill>
                <a:schemeClr val="bg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851016" y="2459504"/>
            <a:ext cx="344196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6000" dirty="0" smtClean="0">
                <a:latin typeface="Book Antiqua" pitchFamily="18" charset="0"/>
              </a:rPr>
              <a:t>Obietnice</a:t>
            </a:r>
            <a:endParaRPr lang="pl-PL" sz="6000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67544" y="1556792"/>
            <a:ext cx="80648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Book Antiqua" pitchFamily="18" charset="0"/>
              </a:rPr>
              <a:t>„Te</a:t>
            </a:r>
            <a:r>
              <a:rPr lang="pl-PL" sz="2000" dirty="0" smtClean="0">
                <a:solidFill>
                  <a:srgbClr val="FF0000"/>
                </a:solidFill>
                <a:latin typeface="Book Antiqua" pitchFamily="18" charset="0"/>
              </a:rPr>
              <a:t> rozwiązania </a:t>
            </a:r>
            <a:r>
              <a:rPr lang="pl-PL" sz="2000" dirty="0" smtClean="0">
                <a:latin typeface="Book Antiqua" pitchFamily="18" charset="0"/>
              </a:rPr>
              <a:t>będą też </a:t>
            </a:r>
            <a:r>
              <a:rPr lang="pl-PL" sz="2000" dirty="0" smtClean="0">
                <a:solidFill>
                  <a:srgbClr val="FF0000"/>
                </a:solidFill>
                <a:latin typeface="Book Antiqua" pitchFamily="18" charset="0"/>
              </a:rPr>
              <a:t>dobre dla samorządów </a:t>
            </a:r>
            <a:r>
              <a:rPr lang="pl-PL" sz="2000" dirty="0" smtClean="0">
                <a:latin typeface="Book Antiqua" pitchFamily="18" charset="0"/>
              </a:rPr>
              <a:t>i chcę to z całą mocą podkreślić, bo są dzisiaj, szanowni państwo, samorządy, zwłaszcza niektóre samorządy rządzone przez Koalicję Obywatelską, przez Platformę Obywatelską, które chcą wykorzystać jako pretekst to, </a:t>
            </a:r>
            <a:br>
              <a:rPr lang="pl-PL" sz="2000" dirty="0" smtClean="0">
                <a:latin typeface="Book Antiqua" pitchFamily="18" charset="0"/>
              </a:rPr>
            </a:br>
            <a:r>
              <a:rPr lang="pl-PL" sz="2000" dirty="0" smtClean="0">
                <a:latin typeface="Book Antiqua" pitchFamily="18" charset="0"/>
              </a:rPr>
              <a:t>że się rozpoczęła dyskusja wokół cen energii - uwaga - i chcą, drodzy rodacy, podnosić cenę za wywóz śmieci.</a:t>
            </a:r>
          </a:p>
          <a:p>
            <a:endParaRPr lang="pl-PL" sz="2000" dirty="0" smtClean="0">
              <a:latin typeface="Book Antiqua" pitchFamily="18" charset="0"/>
            </a:endParaRPr>
          </a:p>
          <a:p>
            <a:r>
              <a:rPr lang="pl-PL" sz="2000" dirty="0" smtClean="0">
                <a:latin typeface="Book Antiqua" pitchFamily="18" charset="0"/>
              </a:rPr>
              <a:t>Te samorządy chcą podnosić cenę za wodę, a nawet za transport publiczny, jak słyszałem, np. w jednym z większych miast Polski”.</a:t>
            </a:r>
          </a:p>
          <a:p>
            <a:r>
              <a:rPr lang="pl-PL" sz="2000" dirty="0" smtClean="0">
                <a:latin typeface="Book Antiqua" pitchFamily="18" charset="0"/>
              </a:rPr>
              <a:t> </a:t>
            </a:r>
            <a:endParaRPr lang="pl-PL" sz="2000" dirty="0">
              <a:latin typeface="Book Antiqua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3491880" y="5157192"/>
            <a:ext cx="5365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i="1" dirty="0" smtClean="0">
                <a:latin typeface="Book Antiqua" pitchFamily="18" charset="0"/>
              </a:rPr>
              <a:t>Wypowiedź Premiera </a:t>
            </a:r>
            <a:r>
              <a:rPr lang="pl-PL" sz="2000" b="1" i="1" dirty="0" smtClean="0">
                <a:latin typeface="Book Antiqua" pitchFamily="18" charset="0"/>
              </a:rPr>
              <a:t>Mateusza Morawickiego </a:t>
            </a:r>
          </a:p>
          <a:p>
            <a:r>
              <a:rPr lang="pl-PL" sz="1600" i="1" dirty="0" smtClean="0">
                <a:latin typeface="Book Antiqua" pitchFamily="18" charset="0"/>
              </a:rPr>
              <a:t>w czasie posiedzenia Sejmu 28 grudnia 2018 r. </a:t>
            </a:r>
            <a:endParaRPr lang="pl-PL" sz="1600" i="1" dirty="0">
              <a:latin typeface="Book Antiqua" pitchFamily="18" charset="0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39552" y="26064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Book Antiqua" pitchFamily="18" charset="0"/>
              </a:rPr>
              <a:t>Obietnice: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971600" y="1412776"/>
            <a:ext cx="73448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latin typeface="Book Antiqua" pitchFamily="18" charset="0"/>
              </a:rPr>
              <a:t>„</a:t>
            </a:r>
            <a:r>
              <a:rPr lang="pl-PL" sz="3600" dirty="0" smtClean="0">
                <a:solidFill>
                  <a:srgbClr val="FF0000"/>
                </a:solidFill>
                <a:latin typeface="Book Antiqua" pitchFamily="18" charset="0"/>
              </a:rPr>
              <a:t>Rozwiązania</a:t>
            </a:r>
            <a:r>
              <a:rPr lang="pl-PL" sz="3600" dirty="0" smtClean="0">
                <a:latin typeface="Book Antiqua" pitchFamily="18" charset="0"/>
              </a:rPr>
              <a:t>, które proponujemy Polakom, </a:t>
            </a:r>
            <a:r>
              <a:rPr lang="pl-PL" sz="3600" dirty="0" smtClean="0">
                <a:solidFill>
                  <a:srgbClr val="FF0000"/>
                </a:solidFill>
                <a:latin typeface="Book Antiqua" pitchFamily="18" charset="0"/>
              </a:rPr>
              <a:t>są dobre</a:t>
            </a:r>
            <a:r>
              <a:rPr lang="pl-PL" sz="3600" dirty="0" smtClean="0">
                <a:latin typeface="Book Antiqua" pitchFamily="18" charset="0"/>
              </a:rPr>
              <a:t>, mają w sobie dobrą energię, zawierają </a:t>
            </a:r>
            <a:r>
              <a:rPr lang="pl-PL" sz="3600" dirty="0" smtClean="0">
                <a:solidFill>
                  <a:srgbClr val="FF0000"/>
                </a:solidFill>
                <a:latin typeface="Book Antiqua" pitchFamily="18" charset="0"/>
              </a:rPr>
              <a:t>zobowiązanie</a:t>
            </a:r>
            <a:r>
              <a:rPr lang="pl-PL" sz="3600" dirty="0" smtClean="0">
                <a:latin typeface="Book Antiqua" pitchFamily="18" charset="0"/>
              </a:rPr>
              <a:t> do tego, </a:t>
            </a:r>
            <a:r>
              <a:rPr lang="pl-PL" sz="3600" dirty="0" smtClean="0">
                <a:solidFill>
                  <a:srgbClr val="FF0000"/>
                </a:solidFill>
                <a:latin typeface="Book Antiqua" pitchFamily="18" charset="0"/>
              </a:rPr>
              <a:t>żeby cena energii nie rosła</a:t>
            </a:r>
            <a:r>
              <a:rPr lang="pl-PL" sz="3600" dirty="0" smtClean="0">
                <a:latin typeface="Book Antiqua" pitchFamily="18" charset="0"/>
              </a:rPr>
              <a:t>”. </a:t>
            </a:r>
            <a:endParaRPr lang="pl-PL" sz="3600" dirty="0">
              <a:latin typeface="Book Antiqua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491880" y="530120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smtClean="0">
                <a:latin typeface="Book Antiqua" pitchFamily="18" charset="0"/>
              </a:rPr>
              <a:t>Wypowiedź Premiera </a:t>
            </a:r>
            <a:r>
              <a:rPr lang="pl-PL" sz="2000" b="1" i="1" dirty="0" smtClean="0">
                <a:latin typeface="Book Antiqua" pitchFamily="18" charset="0"/>
              </a:rPr>
              <a:t>Mateusza Morawickiego </a:t>
            </a:r>
          </a:p>
          <a:p>
            <a:r>
              <a:rPr lang="pl-PL" sz="1600" i="1" dirty="0" smtClean="0">
                <a:latin typeface="Book Antiqua" pitchFamily="18" charset="0"/>
              </a:rPr>
              <a:t>w czasie posiedzenia Sejmu 28 grudnia 2018 r. </a:t>
            </a:r>
            <a:endParaRPr lang="pl-PL" sz="1600" i="1" dirty="0">
              <a:latin typeface="Book Antiqua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323528" y="260648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Book Antiqua" pitchFamily="18" charset="0"/>
              </a:rPr>
              <a:t>Obietnice: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51520" y="1340768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latin typeface="Book Antiqua" pitchFamily="18" charset="0"/>
              </a:rPr>
              <a:t>„Mamy </a:t>
            </a:r>
            <a:r>
              <a:rPr lang="pl-PL" sz="2800" dirty="0" smtClean="0">
                <a:solidFill>
                  <a:srgbClr val="FF0000"/>
                </a:solidFill>
                <a:latin typeface="Book Antiqua" pitchFamily="18" charset="0"/>
              </a:rPr>
              <a:t>gotowe rozwiązania</a:t>
            </a:r>
            <a:r>
              <a:rPr lang="pl-PL" sz="2800" dirty="0" smtClean="0">
                <a:latin typeface="Book Antiqua" pitchFamily="18" charset="0"/>
              </a:rPr>
              <a:t>, które </a:t>
            </a:r>
            <a:r>
              <a:rPr lang="pl-PL" sz="2800" dirty="0" smtClean="0">
                <a:solidFill>
                  <a:srgbClr val="FF0000"/>
                </a:solidFill>
                <a:latin typeface="Book Antiqua" pitchFamily="18" charset="0"/>
              </a:rPr>
              <a:t>obejmują</a:t>
            </a:r>
            <a:r>
              <a:rPr lang="pl-PL" sz="2800" dirty="0" smtClean="0">
                <a:latin typeface="Book Antiqua" pitchFamily="18" charset="0"/>
              </a:rPr>
              <a:t> między innymi </a:t>
            </a:r>
            <a:r>
              <a:rPr lang="pl-PL" sz="2800" dirty="0" smtClean="0">
                <a:solidFill>
                  <a:srgbClr val="FF0000"/>
                </a:solidFill>
                <a:latin typeface="Book Antiqua" pitchFamily="18" charset="0"/>
              </a:rPr>
              <a:t>obniżenie</a:t>
            </a:r>
            <a:r>
              <a:rPr lang="pl-PL" sz="2800" dirty="0" smtClean="0">
                <a:latin typeface="Book Antiqua" pitchFamily="18" charset="0"/>
              </a:rPr>
              <a:t> akcyzy i </a:t>
            </a:r>
            <a:r>
              <a:rPr lang="pl-PL" sz="2800" dirty="0" smtClean="0">
                <a:solidFill>
                  <a:srgbClr val="FF0000"/>
                </a:solidFill>
                <a:latin typeface="Book Antiqua" pitchFamily="18" charset="0"/>
              </a:rPr>
              <a:t>opłat </a:t>
            </a:r>
            <a:r>
              <a:rPr lang="pl-PL" sz="2800" dirty="0" smtClean="0">
                <a:latin typeface="Book Antiqua" pitchFamily="18" charset="0"/>
              </a:rPr>
              <a:t>dotychczas funkcjonujących w rachunku </a:t>
            </a:r>
            <a:r>
              <a:rPr lang="pl-PL" sz="2800" dirty="0" smtClean="0">
                <a:solidFill>
                  <a:srgbClr val="FF0000"/>
                </a:solidFill>
                <a:latin typeface="Book Antiqua" pitchFamily="18" charset="0"/>
              </a:rPr>
              <a:t>za energię elektryczną</a:t>
            </a:r>
            <a:r>
              <a:rPr lang="pl-PL" sz="2800" dirty="0" smtClean="0">
                <a:latin typeface="Book Antiqua" pitchFamily="18" charset="0"/>
              </a:rPr>
              <a:t>.</a:t>
            </a:r>
            <a:br>
              <a:rPr lang="pl-PL" sz="2800" dirty="0" smtClean="0">
                <a:latin typeface="Book Antiqua" pitchFamily="18" charset="0"/>
              </a:rPr>
            </a:br>
            <a:r>
              <a:rPr lang="pl-PL" sz="2800" dirty="0" smtClean="0">
                <a:latin typeface="Book Antiqua" pitchFamily="18" charset="0"/>
              </a:rPr>
              <a:t/>
            </a:r>
            <a:br>
              <a:rPr lang="pl-PL" sz="2800" dirty="0" smtClean="0">
                <a:latin typeface="Book Antiqua" pitchFamily="18" charset="0"/>
              </a:rPr>
            </a:br>
            <a:r>
              <a:rPr lang="pl-PL" sz="2800" dirty="0" smtClean="0">
                <a:latin typeface="Book Antiqua" pitchFamily="18" charset="0"/>
              </a:rPr>
              <a:t>Co ważne projekt obejmie 17,5 mln  odbiorców energii: gospodarstwa domowe, przedsiębiorców oraz samorządy”.    </a:t>
            </a:r>
            <a:endParaRPr lang="pl-PL" sz="2800" dirty="0">
              <a:latin typeface="Book Antiqua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627784" y="5157192"/>
            <a:ext cx="651621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 smtClean="0">
                <a:latin typeface="Book Antiqua" pitchFamily="18" charset="0"/>
              </a:rPr>
              <a:t>Premier </a:t>
            </a:r>
            <a:r>
              <a:rPr lang="pl-PL" sz="2000" b="1" i="1" dirty="0" smtClean="0">
                <a:latin typeface="Book Antiqua" pitchFamily="18" charset="0"/>
              </a:rPr>
              <a:t>Mateusz Morawicki </a:t>
            </a:r>
          </a:p>
          <a:p>
            <a:r>
              <a:rPr lang="pl-PL" i="1" dirty="0" smtClean="0">
                <a:latin typeface="Book Antiqua" pitchFamily="18" charset="0"/>
              </a:rPr>
              <a:t>w wywiadzie dla Polskiej Agencji Prasowej, 23 grudnia 2018 r. </a:t>
            </a:r>
            <a:endParaRPr lang="pl-PL" i="1" dirty="0">
              <a:latin typeface="Book Antiqua" pitchFamily="18" charset="0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51520" y="260648"/>
            <a:ext cx="12202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Book Antiqua" pitchFamily="18" charset="0"/>
              </a:rPr>
              <a:t>Obietnice:</a:t>
            </a:r>
            <a:endParaRPr lang="pl-PL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bydgoszcz-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6376" y="116632"/>
            <a:ext cx="1002664" cy="83221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0" y="0"/>
            <a:ext cx="45719" cy="1961456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848"/>
            <a:ext cx="45719" cy="1944216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080"/>
            <a:ext cx="45719" cy="198884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467544" y="1628800"/>
            <a:ext cx="8280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latin typeface="Book Antiqua" pitchFamily="18" charset="0"/>
              </a:rPr>
              <a:t>Tylko </a:t>
            </a:r>
            <a:r>
              <a:rPr lang="pl-PL" sz="3600" b="1" dirty="0" smtClean="0">
                <a:solidFill>
                  <a:srgbClr val="FF0000"/>
                </a:solidFill>
                <a:latin typeface="Book Antiqua" pitchFamily="18" charset="0"/>
              </a:rPr>
              <a:t>konkrety</a:t>
            </a:r>
            <a:r>
              <a:rPr lang="pl-PL" sz="3600" b="1" dirty="0" smtClean="0">
                <a:latin typeface="Book Antiqua" pitchFamily="18" charset="0"/>
              </a:rPr>
              <a:t> </a:t>
            </a:r>
            <a:br>
              <a:rPr lang="pl-PL" sz="3600" b="1" dirty="0" smtClean="0">
                <a:latin typeface="Book Antiqua" pitchFamily="18" charset="0"/>
              </a:rPr>
            </a:br>
            <a:r>
              <a:rPr lang="pl-PL" sz="3600" b="1" dirty="0" smtClean="0">
                <a:latin typeface="Book Antiqua" pitchFamily="18" charset="0"/>
              </a:rPr>
              <a:t>w sprawie cen energii elektrycznej </a:t>
            </a:r>
            <a:br>
              <a:rPr lang="pl-PL" sz="3600" b="1" dirty="0" smtClean="0">
                <a:latin typeface="Book Antiqua" pitchFamily="18" charset="0"/>
              </a:rPr>
            </a:br>
            <a:r>
              <a:rPr lang="pl-PL" sz="3600" b="1" dirty="0" smtClean="0">
                <a:latin typeface="Book Antiqua" pitchFamily="18" charset="0"/>
              </a:rPr>
              <a:t>dla Bydgoszczy w 2019 roku</a:t>
            </a:r>
          </a:p>
          <a:p>
            <a:pPr algn="ctr"/>
            <a:endParaRPr lang="pl-PL" b="1" dirty="0"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 descr="profits-1953616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36386" cy="6858000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0" y="260648"/>
            <a:ext cx="6588224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dirty="0">
              <a:latin typeface="Calibri" pitchFamily="34" charset="0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pole tekstowe 11"/>
          <p:cNvSpPr txBox="1"/>
          <p:nvPr/>
        </p:nvSpPr>
        <p:spPr>
          <a:xfrm>
            <a:off x="1115616" y="2921169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6000" dirty="0" smtClean="0">
                <a:latin typeface="Book Antiqua" pitchFamily="18" charset="0"/>
              </a:rPr>
              <a:t>         </a:t>
            </a:r>
            <a:endParaRPr lang="pl-PL" sz="6000" dirty="0">
              <a:latin typeface="Book Antiqua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0" y="260648"/>
            <a:ext cx="75608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pl-PL" sz="3200" dirty="0" smtClean="0">
                <a:latin typeface="Book Antiqua" pitchFamily="18" charset="0"/>
              </a:rPr>
              <a:t> wzrost wydatków Bydgoszczy</a:t>
            </a:r>
            <a:br>
              <a:rPr lang="pl-PL" sz="3200" dirty="0" smtClean="0">
                <a:latin typeface="Book Antiqua" pitchFamily="18" charset="0"/>
              </a:rPr>
            </a:br>
            <a:r>
              <a:rPr lang="pl-PL" sz="3200" dirty="0" smtClean="0">
                <a:latin typeface="Book Antiqua" pitchFamily="18" charset="0"/>
              </a:rPr>
              <a:t> i jednostek powiązanych na 2019 r.</a:t>
            </a:r>
          </a:p>
          <a:p>
            <a:pPr>
              <a:buClr>
                <a:srgbClr val="FF0000"/>
              </a:buClr>
            </a:pPr>
            <a:r>
              <a:rPr lang="pl-PL" sz="3200" smtClean="0">
                <a:latin typeface="Book Antiqua" pitchFamily="18" charset="0"/>
              </a:rPr>
              <a:t> o </a:t>
            </a:r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 mln zł</a:t>
            </a:r>
            <a:endParaRPr lang="pl-PL" sz="3200" dirty="0" smtClean="0">
              <a:latin typeface="Book Antiqua" pitchFamily="18" charset="0"/>
            </a:endParaRPr>
          </a:p>
          <a:p>
            <a:pPr>
              <a:buClr>
                <a:srgbClr val="FF0000"/>
              </a:buClr>
              <a:buFont typeface="Arial" pitchFamily="34" charset="0"/>
              <a:buChar char="•"/>
            </a:pPr>
            <a:r>
              <a:rPr lang="pl-PL" sz="3200" dirty="0" smtClean="0">
                <a:latin typeface="Book Antiqua" pitchFamily="18" charset="0"/>
              </a:rPr>
              <a:t> w kolejnych latach o </a:t>
            </a:r>
            <a:r>
              <a:rPr lang="pl-PL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11 ml zł</a:t>
            </a:r>
            <a:endParaRPr lang="pl-PL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ymbol zastępczy zawartości 17" descr="calculator-1680905_19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" y="44624"/>
            <a:ext cx="9144001" cy="6858000"/>
          </a:xfrm>
        </p:spPr>
      </p:pic>
      <p:pic>
        <p:nvPicPr>
          <p:cNvPr id="11267" name="Obraz 6" descr="bydgoszcz-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9" name="Prostokąt 18"/>
          <p:cNvSpPr/>
          <p:nvPr/>
        </p:nvSpPr>
        <p:spPr>
          <a:xfrm>
            <a:off x="467544" y="332656"/>
            <a:ext cx="6840760" cy="936104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>
                <a:solidFill>
                  <a:schemeClr val="tx1"/>
                </a:solidFill>
                <a:latin typeface="Book Antiqua" pitchFamily="18" charset="0"/>
              </a:rPr>
              <a:t>Wzrost </a:t>
            </a:r>
            <a:r>
              <a:rPr lang="pl-PL" sz="3200" smtClean="0">
                <a:solidFill>
                  <a:schemeClr val="tx1"/>
                </a:solidFill>
                <a:latin typeface="Book Antiqua" pitchFamily="18" charset="0"/>
              </a:rPr>
              <a:t>o </a:t>
            </a:r>
            <a:r>
              <a:rPr lang="pl-PL" sz="32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77%</a:t>
            </a:r>
            <a:r>
              <a:rPr lang="pl-PL" sz="32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latin typeface="Book Antiqua" pitchFamily="18" charset="0"/>
              </a:rPr>
              <a:t>cen za prąd w stosunku do 30 czerwca 2018 r.</a:t>
            </a:r>
            <a:endParaRPr lang="pl-PL" sz="3200" dirty="0"/>
          </a:p>
        </p:txBody>
      </p:sp>
      <p:sp>
        <p:nvSpPr>
          <p:cNvPr id="20" name="Prostokąt 19"/>
          <p:cNvSpPr/>
          <p:nvPr/>
        </p:nvSpPr>
        <p:spPr>
          <a:xfrm>
            <a:off x="3059832" y="4149080"/>
            <a:ext cx="5976664" cy="2592288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i="1" dirty="0" smtClean="0">
                <a:solidFill>
                  <a:schemeClr val="tx1"/>
                </a:solidFill>
                <a:latin typeface="Book Antiqua" pitchFamily="18" charset="0"/>
              </a:rPr>
              <a:t/>
            </a:r>
            <a:br>
              <a:rPr lang="pl-PL" sz="2400" b="1" i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pl-PL" sz="2400" b="1" i="1" dirty="0" smtClean="0">
                <a:solidFill>
                  <a:schemeClr val="tx1"/>
                </a:solidFill>
                <a:latin typeface="Book Antiqua" pitchFamily="18" charset="0"/>
              </a:rPr>
              <a:t>Data wynikająca z obietnicy Premiera Mateusza Morawieckiego zapisanej </a:t>
            </a:r>
            <a:br>
              <a:rPr lang="pl-PL" sz="2400" b="1" i="1" dirty="0" smtClean="0">
                <a:solidFill>
                  <a:schemeClr val="tx1"/>
                </a:solidFill>
                <a:latin typeface="Book Antiqua" pitchFamily="18" charset="0"/>
              </a:rPr>
            </a:br>
            <a:r>
              <a:rPr lang="pl-PL" sz="2400" b="1" i="1" dirty="0" smtClean="0">
                <a:solidFill>
                  <a:schemeClr val="tx1"/>
                </a:solidFill>
                <a:latin typeface="Book Antiqua" pitchFamily="18" charset="0"/>
              </a:rPr>
              <a:t> w ustawie z dnia 28 grudnia 2018r. o zmianie ustawy o podatku akcyzowym oraz niektórych innych ustaw</a:t>
            </a:r>
            <a:r>
              <a:rPr lang="pl-PL" sz="2400" i="1" dirty="0" smtClean="0">
                <a:solidFill>
                  <a:schemeClr val="tx1"/>
                </a:solidFill>
                <a:latin typeface="Book Antiqua" pitchFamily="18" charset="0"/>
              </a:rPr>
              <a:t>.</a:t>
            </a:r>
          </a:p>
          <a:p>
            <a:pPr algn="ctr"/>
            <a:endParaRPr lang="pl-PL" sz="28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pole tekstowe 3"/>
          <p:cNvSpPr txBox="1">
            <a:spLocks noChangeArrowheads="1"/>
          </p:cNvSpPr>
          <p:nvPr/>
        </p:nvSpPr>
        <p:spPr bwMode="auto">
          <a:xfrm>
            <a:off x="755650" y="1557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 dirty="0">
              <a:latin typeface="Calibri" pitchFamily="34" charset="0"/>
            </a:endParaRPr>
          </a:p>
        </p:txBody>
      </p:sp>
      <p:pic>
        <p:nvPicPr>
          <p:cNvPr id="16388" name="Obraz 6" descr="bydgoszcz-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550" y="115888"/>
            <a:ext cx="1001713" cy="83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0" y="0"/>
            <a:ext cx="46038" cy="196215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9" name="Prostokąt 8"/>
          <p:cNvSpPr/>
          <p:nvPr/>
        </p:nvSpPr>
        <p:spPr>
          <a:xfrm>
            <a:off x="0" y="2060575"/>
            <a:ext cx="46038" cy="1944688"/>
          </a:xfrm>
          <a:prstGeom prst="rect">
            <a:avLst/>
          </a:prstGeom>
          <a:solidFill>
            <a:srgbClr val="F6DB16"/>
          </a:solidFill>
          <a:ln>
            <a:solidFill>
              <a:srgbClr val="F6DB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0" name="Prostokąt 9"/>
          <p:cNvSpPr/>
          <p:nvPr/>
        </p:nvSpPr>
        <p:spPr>
          <a:xfrm>
            <a:off x="0" y="4149725"/>
            <a:ext cx="46038" cy="198755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0" y="1124744"/>
            <a:ext cx="8964488" cy="830997"/>
          </a:xfrm>
          <a:prstGeom prst="rect">
            <a:avLst/>
          </a:prstGeom>
          <a:solidFill>
            <a:schemeClr val="accent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Book Antiqua" pitchFamily="18" charset="0"/>
              </a:rPr>
              <a:t>Ceny zakupu energii elektrycznej dla Bydgoszczy i jednostek finansowanych z budżetu miasta</a:t>
            </a:r>
            <a:endParaRPr lang="pl-PL" sz="2400" dirty="0">
              <a:latin typeface="Book Antiqua" pitchFamily="18" charset="0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179512" y="188640"/>
            <a:ext cx="1205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latin typeface="Book Antiqua" pitchFamily="18" charset="0"/>
              </a:rPr>
              <a:t>Konkrety:</a:t>
            </a:r>
            <a:endParaRPr lang="pl-PL" dirty="0">
              <a:latin typeface="Book Antiqua" pitchFamily="18" charset="0"/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1403648" y="3212976"/>
          <a:ext cx="6096000" cy="1792208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Cena obowiązująca</a:t>
                      </a:r>
                      <a:r>
                        <a:rPr lang="pl-PL" baseline="0" dirty="0" smtClean="0">
                          <a:latin typeface="Book Antiqua" pitchFamily="18" charset="0"/>
                        </a:rPr>
                        <a:t> w dniu 30.06.2018 r. 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>
                          <a:latin typeface="Book Antiqua" pitchFamily="18" charset="0"/>
                        </a:rPr>
                        <a:t>Cena obowiązująca </a:t>
                      </a:r>
                      <a:br>
                        <a:rPr lang="pl-PL" dirty="0" smtClean="0">
                          <a:latin typeface="Book Antiqua" pitchFamily="18" charset="0"/>
                        </a:rPr>
                      </a:br>
                      <a:r>
                        <a:rPr lang="pl-PL" dirty="0" smtClean="0">
                          <a:latin typeface="Book Antiqua" pitchFamily="18" charset="0"/>
                        </a:rPr>
                        <a:t>w 2019 r.</a:t>
                      </a:r>
                      <a:endParaRPr lang="pl-PL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152128"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latin typeface="Book Antiqua" pitchFamily="18" charset="0"/>
                        </a:rPr>
                        <a:t>256,75 zł </a:t>
                      </a:r>
                      <a:r>
                        <a:rPr lang="pl-PL" sz="2400" dirty="0" smtClean="0">
                          <a:latin typeface="Book Antiqua" pitchFamily="18" charset="0"/>
                        </a:rPr>
                        <a:t>brutto/</a:t>
                      </a:r>
                      <a:r>
                        <a:rPr lang="pl-PL" sz="2400" dirty="0" err="1" smtClean="0">
                          <a:latin typeface="Book Antiqua" pitchFamily="18" charset="0"/>
                        </a:rPr>
                        <a:t>MWh</a:t>
                      </a:r>
                      <a:endParaRPr lang="pl-PL" sz="2400" dirty="0"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3200" b="1" dirty="0" smtClean="0">
                          <a:solidFill>
                            <a:srgbClr val="FF0000"/>
                          </a:solidFill>
                          <a:latin typeface="Book Antiqua" pitchFamily="18" charset="0"/>
                        </a:rPr>
                        <a:t>454.98 zł </a:t>
                      </a:r>
                      <a:r>
                        <a:rPr lang="pl-PL" sz="2400" dirty="0" smtClean="0">
                          <a:latin typeface="Book Antiqua" pitchFamily="18" charset="0"/>
                        </a:rPr>
                        <a:t>brutto/</a:t>
                      </a:r>
                      <a:r>
                        <a:rPr lang="pl-PL" sz="2400" dirty="0" err="1" smtClean="0">
                          <a:latin typeface="Book Antiqua" pitchFamily="18" charset="0"/>
                        </a:rPr>
                        <a:t>MWh</a:t>
                      </a:r>
                      <a:endParaRPr lang="pl-PL" sz="2400" dirty="0">
                        <a:latin typeface="Book Antiqu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Tm="3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</TotalTime>
  <Words>222</Words>
  <Application>Microsoft Office PowerPoint</Application>
  <PresentationFormat>Pokaz na ekranie (4:3)</PresentationFormat>
  <Paragraphs>47</Paragraphs>
  <Slides>12</Slides>
  <Notes>12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Karolina Stępień</dc:creator>
  <cp:lastModifiedBy>stepienk</cp:lastModifiedBy>
  <cp:revision>4</cp:revision>
  <dcterms:created xsi:type="dcterms:W3CDTF">2016-03-07T07:46:58Z</dcterms:created>
  <dcterms:modified xsi:type="dcterms:W3CDTF">2019-05-08T13:20:37Z</dcterms:modified>
</cp:coreProperties>
</file>